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76" r:id="rId3"/>
    <p:sldId id="278" r:id="rId4"/>
    <p:sldId id="301" r:id="rId5"/>
    <p:sldId id="304" r:id="rId6"/>
    <p:sldId id="302" r:id="rId7"/>
    <p:sldId id="305" r:id="rId8"/>
    <p:sldId id="307" r:id="rId9"/>
    <p:sldId id="313" r:id="rId10"/>
    <p:sldId id="300" r:id="rId11"/>
    <p:sldId id="306" r:id="rId12"/>
    <p:sldId id="310" r:id="rId13"/>
    <p:sldId id="309" r:id="rId14"/>
    <p:sldId id="308" r:id="rId15"/>
    <p:sldId id="311" r:id="rId16"/>
    <p:sldId id="312" r:id="rId17"/>
    <p:sldId id="297" r:id="rId18"/>
    <p:sldId id="299" r:id="rId19"/>
    <p:sldId id="303" r:id="rId20"/>
    <p:sldId id="298" r:id="rId21"/>
    <p:sldId id="314" r:id="rId22"/>
    <p:sldId id="316" r:id="rId23"/>
    <p:sldId id="319" r:id="rId24"/>
    <p:sldId id="320" r:id="rId25"/>
    <p:sldId id="322" r:id="rId26"/>
    <p:sldId id="321" r:id="rId27"/>
    <p:sldId id="323" r:id="rId28"/>
    <p:sldId id="318" r:id="rId29"/>
    <p:sldId id="317" r:id="rId30"/>
    <p:sldId id="315" r:id="rId31"/>
    <p:sldId id="324" r:id="rId32"/>
    <p:sldId id="326" r:id="rId33"/>
    <p:sldId id="325" r:id="rId34"/>
    <p:sldId id="32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8" d="100"/>
          <a:sy n="98" d="100"/>
        </p:scale>
        <p:origin x="84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55656E-FAF9-4029-B10B-77DB04544725}" type="datetimeFigureOut">
              <a:rPr lang="en-US" smtClean="0"/>
              <a:t>7/10/2021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DAC57-5A0F-4A87-98DE-5EC98E3BA4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334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9398F-22DD-4B7A-9298-9CCCEB24D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C6A998-A3F1-46BE-9DA4-6F08CB4E4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BB1EC-0E33-4ED5-A5CE-548B3248C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BB87A-8B5A-4B3E-BC58-4569AF15D287}" type="datetime1">
              <a:rPr lang="en-US" smtClean="0"/>
              <a:t>7/10/2021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D5B2B-325E-4456-A890-225EA5073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179DA-0D07-40B3-BE9B-05FA1CDA7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847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B67CE-1985-436E-81C4-F0055D4EE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9942A-CFB9-4641-9D2A-5870980A8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AAABB-182B-4F3C-8EDD-923824822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9F9E-FFF2-4C19-B4E1-909BBA19DEB8}" type="datetime1">
              <a:rPr lang="en-US" smtClean="0"/>
              <a:t>7/10/2021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FFEF1-2B6F-468B-BFAD-6736E18F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ADB38-4EC2-4CA1-B7E9-1E5BD7AF8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963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501AC5-29EE-4CB5-B656-F30B716EC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2D513D-458C-419D-81FB-A93733B49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FF674-6D6C-4C23-B5A8-131EA8300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B0C11-06B3-408E-8279-694E57DE3106}" type="datetime1">
              <a:rPr lang="en-US" smtClean="0"/>
              <a:t>7/10/2021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A3E67-7FE3-4E0F-8AF9-836684660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E68F7-EF11-45FE-B605-AB338E38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007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96340-F7BD-44E5-B56E-3DCC57A0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DCF27-767F-4C5B-BCEB-3D222BFC5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20E0C-D0B1-427D-9B1A-12D6899D1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24B6A-A994-4EE9-97B0-FEED10A0EEAA}" type="datetime1">
              <a:rPr lang="en-US" smtClean="0"/>
              <a:t>7/10/2021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9C0CC-DB71-4D12-AC99-CC38420EF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09CF8-6CFF-4348-8C0B-1F33CE625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729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533D3-5426-4B1F-8CC8-63C45E3B5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DB4E6-4880-47C1-8E7B-66FE9E8B9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A3C3-7C15-4750-ADAE-9C56432C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025B0-DDFD-476F-8EC8-BA50CFC19815}" type="datetime1">
              <a:rPr lang="en-US" smtClean="0"/>
              <a:t>7/10/2021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C7BBD-25CA-4326-B755-0612BC3D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996E4-60AA-44A4-8B86-B2CDFE7B5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897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90046-3BB1-4C28-873D-B0A049342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83065-8D0C-469C-8DD0-DE55E5A7EB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269B64-07FA-4661-83DC-C0F6397CE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8C0FA-77B0-4615-8C38-4C40F6FB0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99886-DB69-49FB-8442-07728FA7CD05}" type="datetime1">
              <a:rPr lang="en-US" smtClean="0"/>
              <a:t>7/10/2021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2C1A6-172F-4A57-B6ED-56F8E3CF9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724E9-D0F3-45BC-8CB8-34B929907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51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AA43C-0007-4193-86C8-F5AB6724A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1BA76-65A3-41B2-A153-B9B1C9DE4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ACE69-5450-4817-92D3-452965AB50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FB147-3125-4BEB-B220-4DDFC44170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9B3F7D-70B9-4BAF-89CF-AAABEBA63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C3DDB4-BFAD-472F-B1F6-E9DF540D5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546D4-C3B5-4BBB-82A1-6C56209CB441}" type="datetime1">
              <a:rPr lang="en-US" smtClean="0"/>
              <a:t>7/10/2021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067193-B554-4A45-B4A4-5F745B269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D62AAF-0CB8-41AB-A185-52AE32A2E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32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C6126-C028-4B4C-86C6-FBD4617A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037F2-F243-40E3-BE22-63C1D77E2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0C53A-4D80-4D66-92A1-A996E8CF8C8F}" type="datetime1">
              <a:rPr lang="en-US" smtClean="0"/>
              <a:t>7/10/2021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D011B4-F5B1-4A5D-A08C-D35307D1A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58A6A1-FBAE-4E69-8B8C-C230C9E92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111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FC517A-C08F-415F-96BB-4AF23DBB0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DBD16-4DEF-4C73-BCF3-66AD23B29BCA}" type="datetime1">
              <a:rPr lang="en-US" smtClean="0"/>
              <a:t>7/10/2021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A29D25-D5BD-4386-906E-928EA89E3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A4990-DA81-4175-BD46-28B7BE964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65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E7D62-24C6-4A30-AD3A-643DD494D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90B0E-A7ED-41C4-BF0F-3D5AB796B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30A095-5DFE-4AD1-829C-76C840A3D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B7D98-AC1E-4E94-B911-46C3C6AC0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8A6E4-A54F-4DE7-94C9-7AB1A9531314}" type="datetime1">
              <a:rPr lang="en-US" smtClean="0"/>
              <a:t>7/10/2021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392575-ACAD-4E03-BDDB-9798687F0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BE62F-02FE-4A29-BEC5-FFE142F0A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62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6B42B-7F1C-46F3-B787-DD06B8CE3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BCE6B4-E567-4183-B6A5-5119366AB5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9489D3-3F5D-47FA-9C30-B728AC77E1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069D4-3631-4AB2-8DD8-DCB3E37B8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66BA-2181-40C1-A4F7-2F04E8F81038}" type="datetime1">
              <a:rPr lang="en-US" smtClean="0"/>
              <a:t>7/10/2021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74B30-6AC1-4C4B-96B5-1BEAC3144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94178-F0D4-40AE-8D01-68285AF1A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672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F65E55-6404-41A1-B626-DE9706FD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D1973-D41D-4A15-A638-1052973C7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38FC4-4D4F-4E1F-A454-E034F04F19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E7FCB-D6F5-40CA-B8A3-B4AC04526671}" type="datetime1">
              <a:rPr lang="en-US" smtClean="0"/>
              <a:t>7/10/2021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A34BB-15C6-467B-A754-D7BD62BB5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A672A-6B42-49F1-940C-3E77656352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3C2CD-1DEC-4BE0-8300-020C269C5C2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98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cluster.KMeans.html" TargetMode="External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cikit-learn-contrib/hdbscan" TargetMode="External"/><Relationship Id="rId5" Type="http://schemas.openxmlformats.org/officeDocument/2006/relationships/hyperlink" Target="https://scikit-learn.org/stable/modules/generated/sklearn.mixture.GaussianMixture.html" TargetMode="External"/><Relationship Id="rId4" Type="http://schemas.openxmlformats.org/officeDocument/2006/relationships/hyperlink" Target="https://pypi.org/project/kmodes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mry.github.io/notes/euclidean-v-cosine" TargetMode="External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7E2F6-2F18-475A-9B5B-A81CC84DA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3536" y="1783959"/>
            <a:ext cx="4948342" cy="2889114"/>
          </a:xfrm>
        </p:spPr>
        <p:txBody>
          <a:bodyPr anchor="b">
            <a:normAutofit/>
          </a:bodyPr>
          <a:lstStyle/>
          <a:p>
            <a:pPr algn="l"/>
            <a:r>
              <a:rPr lang="pt-BR" sz="5100" dirty="0">
                <a:solidFill>
                  <a:schemeClr val="bg1"/>
                </a:solidFill>
              </a:rPr>
              <a:t>Aplicações de Aprendizado de Máquina &amp; PLN</a:t>
            </a:r>
            <a:endParaRPr lang="en-US" sz="51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FA99B-7849-4E56-98BD-3975E8897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Juvenal J. Duarte</a:t>
            </a:r>
          </a:p>
        </p:txBody>
      </p:sp>
      <p:sp>
        <p:nvSpPr>
          <p:cNvPr id="22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1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043CFA-F604-4760-9512-BE188F94A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2218695"/>
            <a:ext cx="4047843" cy="105243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1DA99-C9D3-415A-A0A5-81D6F5743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1ABD4F-7A94-4020-B7E1-4A5CB9D01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361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7E2F6-2F18-475A-9B5B-A81CC84DA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3536" y="1783959"/>
            <a:ext cx="4948342" cy="2889114"/>
          </a:xfrm>
        </p:spPr>
        <p:txBody>
          <a:bodyPr anchor="b">
            <a:normAutofit/>
          </a:bodyPr>
          <a:lstStyle/>
          <a:p>
            <a:pPr algn="l"/>
            <a:r>
              <a:rPr lang="pt-BR" sz="5400" dirty="0">
                <a:solidFill>
                  <a:schemeClr val="bg1"/>
                </a:solidFill>
              </a:rPr>
              <a:t>Estratégias e Algoritmos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FA99B-7849-4E56-98BD-3975E8897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Juvenal J. Duarte</a:t>
            </a:r>
          </a:p>
        </p:txBody>
      </p:sp>
      <p:sp>
        <p:nvSpPr>
          <p:cNvPr id="22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1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043CFA-F604-4760-9512-BE188F94A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2218695"/>
            <a:ext cx="4047843" cy="10524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B7BA9-E499-4CC7-A5A3-90117326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6B3AB-803C-422E-A7AA-810116F19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104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Facens</a:t>
            </a:r>
            <a:r>
              <a:rPr lang="pt-BR" dirty="0"/>
              <a:t> - Especialização em Ciência de Dados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001815E-C812-4A9A-AC5B-A1DD19EADB3F}"/>
              </a:ext>
            </a:extLst>
          </p:cNvPr>
          <p:cNvSpPr txBox="1">
            <a:spLocks/>
          </p:cNvSpPr>
          <p:nvPr/>
        </p:nvSpPr>
        <p:spPr>
          <a:xfrm>
            <a:off x="342900" y="-841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 err="1"/>
              <a:t>Estratégias</a:t>
            </a:r>
            <a:r>
              <a:rPr lang="en-US" b="1" i="1" dirty="0"/>
              <a:t> e </a:t>
            </a:r>
            <a:r>
              <a:rPr lang="en-US" b="1" i="1" dirty="0" err="1"/>
              <a:t>algoritmos</a:t>
            </a:r>
            <a:endParaRPr lang="en-US" b="1" i="1" dirty="0"/>
          </a:p>
          <a:p>
            <a:r>
              <a:rPr lang="en-US" sz="1800" b="1" i="1" dirty="0" err="1"/>
              <a:t>Técnicas</a:t>
            </a:r>
            <a:r>
              <a:rPr lang="en-US" sz="1800" b="1" i="1" dirty="0"/>
              <a:t> </a:t>
            </a:r>
            <a:r>
              <a:rPr lang="en-US" sz="1800" b="1" i="1" dirty="0" err="1"/>
              <a:t>baseadas</a:t>
            </a:r>
            <a:r>
              <a:rPr lang="en-US" sz="1800" b="1" i="1" dirty="0"/>
              <a:t> </a:t>
            </a:r>
            <a:r>
              <a:rPr lang="en-US" sz="1800" b="1" i="1" dirty="0" err="1"/>
              <a:t>em</a:t>
            </a:r>
            <a:r>
              <a:rPr lang="en-US" sz="1800" b="1" i="1" dirty="0"/>
              <a:t> </a:t>
            </a:r>
            <a:r>
              <a:rPr lang="en-US" sz="1800" b="1" i="1" dirty="0" err="1"/>
              <a:t>centróides</a:t>
            </a:r>
            <a:endParaRPr lang="en-US" sz="1800" b="1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FBFE6D-C8EE-4623-8A10-32FD20FB9A5B}"/>
              </a:ext>
            </a:extLst>
          </p:cNvPr>
          <p:cNvSpPr txBox="1"/>
          <p:nvPr/>
        </p:nvSpPr>
        <p:spPr>
          <a:xfrm>
            <a:off x="234681" y="1281956"/>
            <a:ext cx="599953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Um dos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famosos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, e de </a:t>
            </a:r>
            <a:r>
              <a:rPr lang="en-US" dirty="0" err="1"/>
              <a:t>análise</a:t>
            </a:r>
            <a:r>
              <a:rPr lang="en-US" dirty="0"/>
              <a:t> de clusters </a:t>
            </a:r>
            <a:r>
              <a:rPr lang="en-US" dirty="0" err="1"/>
              <a:t>como</a:t>
            </a:r>
            <a:r>
              <a:rPr lang="en-US" dirty="0"/>
              <a:t> um </a:t>
            </a:r>
            <a:r>
              <a:rPr lang="en-US" dirty="0" err="1"/>
              <a:t>todo</a:t>
            </a:r>
            <a:r>
              <a:rPr lang="en-US" dirty="0"/>
              <a:t>, é o K-Means, </a:t>
            </a:r>
            <a:r>
              <a:rPr lang="en-US" dirty="0" err="1"/>
              <a:t>ou</a:t>
            </a:r>
            <a:r>
              <a:rPr lang="en-US" dirty="0"/>
              <a:t> K-</a:t>
            </a:r>
            <a:r>
              <a:rPr lang="en-US" dirty="0" err="1"/>
              <a:t>Médias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técnica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apresentam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compacta, mal para </a:t>
            </a:r>
            <a:r>
              <a:rPr lang="en-US" dirty="0" err="1"/>
              <a:t>estruturas</a:t>
            </a:r>
            <a:r>
              <a:rPr lang="en-US" dirty="0"/>
              <a:t> de </a:t>
            </a:r>
            <a:r>
              <a:rPr lang="en-US" dirty="0" err="1"/>
              <a:t>encadeamento</a:t>
            </a:r>
            <a:r>
              <a:rPr lang="en-US" dirty="0"/>
              <a:t> e </a:t>
            </a:r>
            <a:r>
              <a:rPr lang="en-US" dirty="0" err="1"/>
              <a:t>heterogêneas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É um </a:t>
            </a:r>
            <a:r>
              <a:rPr lang="en-US" dirty="0" err="1"/>
              <a:t>algoritmo</a:t>
            </a:r>
            <a:r>
              <a:rPr lang="en-US" dirty="0"/>
              <a:t> </a:t>
            </a:r>
            <a:r>
              <a:rPr lang="en-US" dirty="0" err="1"/>
              <a:t>interativo</a:t>
            </a:r>
            <a:r>
              <a:rPr lang="en-US" dirty="0"/>
              <a:t> que </a:t>
            </a:r>
            <a:r>
              <a:rPr lang="en-US" dirty="0" err="1"/>
              <a:t>consiste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lvl="1"/>
            <a:r>
              <a:rPr lang="en-US" dirty="0"/>
              <a:t>1. </a:t>
            </a:r>
            <a:r>
              <a:rPr lang="en-US" dirty="0" err="1"/>
              <a:t>Inicialize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K </a:t>
            </a:r>
            <a:r>
              <a:rPr lang="en-US" dirty="0" err="1"/>
              <a:t>centroides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2.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ponto</a:t>
            </a:r>
            <a:r>
              <a:rPr lang="en-US" dirty="0"/>
              <a:t>, </a:t>
            </a:r>
            <a:r>
              <a:rPr lang="en-US" dirty="0" err="1"/>
              <a:t>atribua</a:t>
            </a:r>
            <a:r>
              <a:rPr lang="en-US" dirty="0"/>
              <a:t>-o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centroide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próximo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3. </a:t>
            </a:r>
            <a:r>
              <a:rPr lang="en-US" dirty="0" err="1"/>
              <a:t>Atualize</a:t>
            </a:r>
            <a:r>
              <a:rPr lang="en-US" dirty="0"/>
              <a:t> o </a:t>
            </a:r>
            <a:r>
              <a:rPr lang="en-US" dirty="0" err="1"/>
              <a:t>centroide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a media entre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a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atribuídos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4. </a:t>
            </a:r>
            <a:r>
              <a:rPr lang="en-US" dirty="0" err="1"/>
              <a:t>Retorne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passo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centroides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se </a:t>
            </a:r>
            <a:r>
              <a:rPr lang="en-US" dirty="0" err="1"/>
              <a:t>atualizem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(</a:t>
            </a:r>
            <a:r>
              <a:rPr lang="en-US" dirty="0" err="1"/>
              <a:t>convergência</a:t>
            </a:r>
            <a:r>
              <a:rPr lang="en-US" dirty="0"/>
              <a:t>).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EBDAD08-ACD7-4D0D-9669-82F6547B1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815" y="1241425"/>
            <a:ext cx="4862816" cy="472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34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Facens</a:t>
            </a:r>
            <a:r>
              <a:rPr lang="pt-BR" dirty="0"/>
              <a:t> - Especialização em Ciência de Dados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001815E-C812-4A9A-AC5B-A1DD19EADB3F}"/>
              </a:ext>
            </a:extLst>
          </p:cNvPr>
          <p:cNvSpPr txBox="1">
            <a:spLocks/>
          </p:cNvSpPr>
          <p:nvPr/>
        </p:nvSpPr>
        <p:spPr>
          <a:xfrm>
            <a:off x="342900" y="-841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 err="1"/>
              <a:t>Estratégias</a:t>
            </a:r>
            <a:r>
              <a:rPr lang="en-US" b="1" i="1" dirty="0"/>
              <a:t> e </a:t>
            </a:r>
            <a:r>
              <a:rPr lang="en-US" b="1" i="1" dirty="0" err="1"/>
              <a:t>algoritmos</a:t>
            </a:r>
            <a:endParaRPr lang="en-US" b="1" i="1" dirty="0"/>
          </a:p>
          <a:p>
            <a:r>
              <a:rPr lang="en-US" sz="1800" b="1" i="1" dirty="0" err="1"/>
              <a:t>Técnicas</a:t>
            </a:r>
            <a:r>
              <a:rPr lang="en-US" sz="1800" b="1" i="1" dirty="0"/>
              <a:t> </a:t>
            </a:r>
            <a:r>
              <a:rPr lang="en-US" sz="1800" b="1" i="1" dirty="0" err="1"/>
              <a:t>baseadas</a:t>
            </a:r>
            <a:r>
              <a:rPr lang="en-US" sz="1800" b="1" i="1" dirty="0"/>
              <a:t> </a:t>
            </a:r>
            <a:r>
              <a:rPr lang="en-US" sz="1800" b="1" i="1" dirty="0" err="1"/>
              <a:t>em</a:t>
            </a:r>
            <a:r>
              <a:rPr lang="en-US" sz="1800" b="1" i="1" dirty="0"/>
              <a:t> </a:t>
            </a:r>
            <a:r>
              <a:rPr lang="en-US" sz="1800" b="1" i="1" dirty="0" err="1"/>
              <a:t>centróides</a:t>
            </a:r>
            <a:endParaRPr lang="en-US" sz="1800" b="1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FBFE6D-C8EE-4623-8A10-32FD20FB9A5B}"/>
              </a:ext>
            </a:extLst>
          </p:cNvPr>
          <p:cNvSpPr txBox="1"/>
          <p:nvPr/>
        </p:nvSpPr>
        <p:spPr>
          <a:xfrm>
            <a:off x="234681" y="1923982"/>
            <a:ext cx="5999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Como o </a:t>
            </a:r>
            <a:r>
              <a:rPr lang="en-US" dirty="0" err="1"/>
              <a:t>centroide</a:t>
            </a:r>
            <a:r>
              <a:rPr lang="en-US" dirty="0"/>
              <a:t> é </a:t>
            </a:r>
            <a:r>
              <a:rPr lang="en-US" dirty="0" err="1"/>
              <a:t>definido</a:t>
            </a:r>
            <a:r>
              <a:rPr lang="en-US" dirty="0"/>
              <a:t> pela </a:t>
            </a:r>
            <a:r>
              <a:rPr lang="en-US" dirty="0" err="1"/>
              <a:t>média</a:t>
            </a:r>
            <a:r>
              <a:rPr lang="en-US" dirty="0"/>
              <a:t> dos </a:t>
            </a:r>
            <a:r>
              <a:rPr lang="en-US" dirty="0" err="1"/>
              <a:t>registros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clusters </a:t>
            </a:r>
            <a:r>
              <a:rPr lang="en-US" dirty="0" err="1"/>
              <a:t>resultantes</a:t>
            </a:r>
            <a:r>
              <a:rPr lang="en-US" dirty="0"/>
              <a:t> </a:t>
            </a:r>
            <a:r>
              <a:rPr lang="en-US" dirty="0" err="1"/>
              <a:t>apresentam</a:t>
            </a: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circulares.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s-CO" dirty="0"/>
              <a:t>O K-Médias trata apenas problemas do tipo Hard Clustering.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AEBDAD08-ACD7-4D0D-9669-82F6547B1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815" y="1241425"/>
            <a:ext cx="4862816" cy="472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54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Facens</a:t>
            </a:r>
            <a:r>
              <a:rPr lang="pt-BR" dirty="0"/>
              <a:t> - Especialização em Ciência de Dados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001815E-C812-4A9A-AC5B-A1DD19EADB3F}"/>
              </a:ext>
            </a:extLst>
          </p:cNvPr>
          <p:cNvSpPr txBox="1">
            <a:spLocks/>
          </p:cNvSpPr>
          <p:nvPr/>
        </p:nvSpPr>
        <p:spPr>
          <a:xfrm>
            <a:off x="342900" y="-841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 err="1"/>
              <a:t>Estratégias</a:t>
            </a:r>
            <a:r>
              <a:rPr lang="en-US" b="1" i="1" dirty="0"/>
              <a:t> e </a:t>
            </a:r>
            <a:r>
              <a:rPr lang="en-US" b="1" i="1" dirty="0" err="1"/>
              <a:t>algoritmos</a:t>
            </a:r>
            <a:endParaRPr lang="en-US" b="1" i="1" dirty="0"/>
          </a:p>
          <a:p>
            <a:r>
              <a:rPr lang="en-US" sz="1800" b="1" i="1" dirty="0" err="1"/>
              <a:t>Técnicas</a:t>
            </a:r>
            <a:r>
              <a:rPr lang="en-US" sz="1800" b="1" i="1" dirty="0"/>
              <a:t> </a:t>
            </a:r>
            <a:r>
              <a:rPr lang="en-US" sz="1800" b="1" i="1" dirty="0" err="1"/>
              <a:t>baseadas</a:t>
            </a:r>
            <a:r>
              <a:rPr lang="en-US" sz="1800" b="1" i="1" dirty="0"/>
              <a:t> </a:t>
            </a:r>
            <a:r>
              <a:rPr lang="en-US" sz="1800" b="1" i="1" dirty="0" err="1"/>
              <a:t>em</a:t>
            </a:r>
            <a:r>
              <a:rPr lang="en-US" sz="1800" b="1" i="1" dirty="0"/>
              <a:t> </a:t>
            </a:r>
            <a:r>
              <a:rPr lang="en-US" sz="1800" b="1" i="1" dirty="0" err="1"/>
              <a:t>centroide</a:t>
            </a:r>
            <a:endParaRPr lang="en-US" sz="1800" b="1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FBFE6D-C8EE-4623-8A10-32FD20FB9A5B}"/>
              </a:ext>
            </a:extLst>
          </p:cNvPr>
          <p:cNvSpPr txBox="1"/>
          <p:nvPr/>
        </p:nvSpPr>
        <p:spPr>
          <a:xfrm>
            <a:off x="234681" y="1639447"/>
            <a:ext cx="513498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Outro </a:t>
            </a:r>
            <a:r>
              <a:rPr lang="en-US" dirty="0" err="1"/>
              <a:t>algoritmo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classe</a:t>
            </a:r>
            <a:r>
              <a:rPr lang="en-US" dirty="0"/>
              <a:t> é o Gaussian Mixture Models,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simplesmente</a:t>
            </a:r>
            <a:r>
              <a:rPr lang="en-US" dirty="0"/>
              <a:t> GMM.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invés</a:t>
            </a:r>
            <a:r>
              <a:rPr lang="en-US" dirty="0"/>
              <a:t> de K </a:t>
            </a:r>
            <a:r>
              <a:rPr lang="en-US" dirty="0" err="1"/>
              <a:t>centroides</a:t>
            </a:r>
            <a:r>
              <a:rPr lang="en-US" dirty="0"/>
              <a:t>,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técnica</a:t>
            </a:r>
            <a:r>
              <a:rPr lang="en-US" dirty="0"/>
              <a:t> </a:t>
            </a:r>
            <a:r>
              <a:rPr lang="en-US" dirty="0" err="1"/>
              <a:t>modela</a:t>
            </a:r>
            <a:r>
              <a:rPr lang="en-US" dirty="0"/>
              <a:t> K </a:t>
            </a:r>
            <a:r>
              <a:rPr lang="en-US" dirty="0" err="1"/>
              <a:t>distribuições</a:t>
            </a:r>
            <a:r>
              <a:rPr lang="en-US" dirty="0"/>
              <a:t> </a:t>
            </a:r>
            <a:r>
              <a:rPr lang="en-US" dirty="0" err="1"/>
              <a:t>gaussianas</a:t>
            </a:r>
            <a:r>
              <a:rPr lang="en-US" dirty="0"/>
              <a:t>, </a:t>
            </a:r>
            <a:r>
              <a:rPr lang="en-US" dirty="0" err="1"/>
              <a:t>definidas</a:t>
            </a:r>
            <a:r>
              <a:rPr lang="en-US" dirty="0"/>
              <a:t> pela media e </a:t>
            </a:r>
            <a:r>
              <a:rPr lang="en-US" dirty="0" err="1"/>
              <a:t>desvio</a:t>
            </a:r>
            <a:r>
              <a:rPr lang="en-US" dirty="0"/>
              <a:t> </a:t>
            </a:r>
            <a:r>
              <a:rPr lang="en-US" dirty="0" err="1"/>
              <a:t>padrão</a:t>
            </a:r>
            <a:r>
              <a:rPr lang="en-US" dirty="0"/>
              <a:t> dos dados.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Pela </a:t>
            </a:r>
            <a:r>
              <a:rPr lang="en-US" dirty="0" err="1"/>
              <a:t>utilização</a:t>
            </a:r>
            <a:r>
              <a:rPr lang="en-US" dirty="0"/>
              <a:t> </a:t>
            </a:r>
            <a:r>
              <a:rPr lang="en-US" dirty="0" err="1"/>
              <a:t>conjunta</a:t>
            </a:r>
            <a:r>
              <a:rPr lang="en-US" dirty="0"/>
              <a:t> do </a:t>
            </a:r>
            <a:r>
              <a:rPr lang="en-US" dirty="0" err="1"/>
              <a:t>desvio</a:t>
            </a:r>
            <a:r>
              <a:rPr lang="en-US" dirty="0"/>
              <a:t> </a:t>
            </a:r>
            <a:r>
              <a:rPr lang="en-US" dirty="0" err="1"/>
              <a:t>padrão</a:t>
            </a:r>
            <a:r>
              <a:rPr lang="en-US" dirty="0"/>
              <a:t> com a media, o </a:t>
            </a:r>
            <a:r>
              <a:rPr lang="en-US" dirty="0" err="1"/>
              <a:t>formato</a:t>
            </a:r>
            <a:r>
              <a:rPr lang="en-US" dirty="0"/>
              <a:t> dos clusters </a:t>
            </a:r>
            <a:r>
              <a:rPr lang="en-US" dirty="0" err="1"/>
              <a:t>podem</a:t>
            </a:r>
            <a:r>
              <a:rPr lang="en-US" dirty="0"/>
              <a:t> ser circulares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elipses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do GMM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K-</a:t>
            </a:r>
            <a:r>
              <a:rPr lang="en-US" dirty="0" err="1"/>
              <a:t>Médias</a:t>
            </a:r>
            <a:r>
              <a:rPr lang="en-US" dirty="0"/>
              <a:t> é </a:t>
            </a:r>
            <a:r>
              <a:rPr lang="en-US" dirty="0" err="1"/>
              <a:t>tratar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de Soft Clustering,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</a:t>
            </a:r>
            <a:r>
              <a:rPr lang="en-US" dirty="0" err="1"/>
              <a:t>distribuições</a:t>
            </a:r>
            <a:r>
              <a:rPr lang="en-US" dirty="0"/>
              <a:t> de </a:t>
            </a:r>
            <a:r>
              <a:rPr lang="en-US" dirty="0" err="1"/>
              <a:t>probabilidade</a:t>
            </a:r>
            <a:r>
              <a:rPr lang="en-US" dirty="0"/>
              <a:t>.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843241A-ADBC-4C79-8BFC-25AE8630A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634" y="1014385"/>
            <a:ext cx="5861685" cy="50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18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Facens</a:t>
            </a:r>
            <a:r>
              <a:rPr lang="pt-BR" dirty="0"/>
              <a:t> - Especialização em Ciência de Dados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001815E-C812-4A9A-AC5B-A1DD19EADB3F}"/>
              </a:ext>
            </a:extLst>
          </p:cNvPr>
          <p:cNvSpPr txBox="1">
            <a:spLocks/>
          </p:cNvSpPr>
          <p:nvPr/>
        </p:nvSpPr>
        <p:spPr>
          <a:xfrm>
            <a:off x="342900" y="-841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 err="1"/>
              <a:t>Estratégias</a:t>
            </a:r>
            <a:r>
              <a:rPr lang="en-US" b="1" i="1" dirty="0"/>
              <a:t> e </a:t>
            </a:r>
            <a:r>
              <a:rPr lang="en-US" b="1" i="1" dirty="0" err="1"/>
              <a:t>algoritmos</a:t>
            </a:r>
            <a:endParaRPr lang="en-US" b="1" i="1" dirty="0"/>
          </a:p>
          <a:p>
            <a:r>
              <a:rPr lang="en-US" sz="1800" b="1" i="1" dirty="0" err="1"/>
              <a:t>Técnicas</a:t>
            </a:r>
            <a:r>
              <a:rPr lang="en-US" sz="1800" b="1" i="1" dirty="0"/>
              <a:t> </a:t>
            </a:r>
            <a:r>
              <a:rPr lang="en-US" sz="1800" b="1" i="1" dirty="0" err="1"/>
              <a:t>baseadas</a:t>
            </a:r>
            <a:r>
              <a:rPr lang="en-US" sz="1800" b="1" i="1" dirty="0"/>
              <a:t> </a:t>
            </a:r>
            <a:r>
              <a:rPr lang="en-US" sz="1800" b="1" i="1" dirty="0" err="1"/>
              <a:t>em</a:t>
            </a:r>
            <a:r>
              <a:rPr lang="en-US" sz="1800" b="1" i="1" dirty="0"/>
              <a:t> </a:t>
            </a:r>
            <a:r>
              <a:rPr lang="en-US" sz="1800" b="1" i="1" dirty="0" err="1"/>
              <a:t>densidade</a:t>
            </a:r>
            <a:endParaRPr lang="en-US" sz="1800" b="1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FBFE6D-C8EE-4623-8A10-32FD20FB9A5B}"/>
              </a:ext>
            </a:extLst>
          </p:cNvPr>
          <p:cNvSpPr txBox="1"/>
          <p:nvPr/>
        </p:nvSpPr>
        <p:spPr>
          <a:xfrm>
            <a:off x="234682" y="1281956"/>
            <a:ext cx="552794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invés</a:t>
            </a:r>
            <a:r>
              <a:rPr lang="en-US" dirty="0"/>
              <a:t> de </a:t>
            </a:r>
            <a:r>
              <a:rPr lang="en-US" dirty="0" err="1"/>
              <a:t>centroides</a:t>
            </a:r>
            <a:r>
              <a:rPr lang="en-US" dirty="0"/>
              <a:t>,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baseadas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densidade</a:t>
            </a:r>
            <a:r>
              <a:rPr lang="en-US" dirty="0"/>
              <a:t> </a:t>
            </a:r>
            <a:r>
              <a:rPr lang="en-US" dirty="0" err="1"/>
              <a:t>conectam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pela </a:t>
            </a:r>
            <a:r>
              <a:rPr lang="en-US" dirty="0" err="1"/>
              <a:t>vizinhança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próxima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Um </a:t>
            </a:r>
            <a:r>
              <a:rPr lang="en-US" dirty="0" err="1"/>
              <a:t>algoritmo</a:t>
            </a:r>
            <a:r>
              <a:rPr lang="en-US" dirty="0"/>
              <a:t> </a:t>
            </a:r>
            <a:r>
              <a:rPr lang="en-US" dirty="0" err="1"/>
              <a:t>poderoso</a:t>
            </a:r>
            <a:r>
              <a:rPr lang="en-US" dirty="0"/>
              <a:t> é o </a:t>
            </a:r>
            <a:r>
              <a:rPr lang="en-US" dirty="0" err="1"/>
              <a:t>HDBScan</a:t>
            </a:r>
            <a:r>
              <a:rPr lang="en-US" dirty="0"/>
              <a:t>. De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resumida</a:t>
            </a:r>
            <a:r>
              <a:rPr lang="en-US" dirty="0"/>
              <a:t>: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800100" lvl="1" indent="-342900">
              <a:buAutoNum type="arabicPeriod"/>
            </a:pPr>
            <a:r>
              <a:rPr lang="en-US" dirty="0"/>
              <a:t>Um </a:t>
            </a:r>
            <a:r>
              <a:rPr lang="en-US" dirty="0" err="1"/>
              <a:t>ponto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 é </a:t>
            </a:r>
            <a:r>
              <a:rPr lang="en-US" dirty="0" err="1"/>
              <a:t>escolhido</a:t>
            </a:r>
            <a:r>
              <a:rPr lang="en-US" dirty="0"/>
              <a:t>; </a:t>
            </a:r>
          </a:p>
          <a:p>
            <a:pPr marL="800100" lvl="1" indent="-342900">
              <a:buAutoNum type="arabicPeriod"/>
            </a:pPr>
            <a:endParaRPr lang="en-US" dirty="0"/>
          </a:p>
          <a:p>
            <a:pPr marL="800100" lvl="1" indent="-342900">
              <a:buAutoNum type="arabicPeriod"/>
            </a:pPr>
            <a:r>
              <a:rPr lang="en-US" dirty="0"/>
              <a:t>Este </a:t>
            </a:r>
            <a:r>
              <a:rPr lang="en-US" dirty="0" err="1"/>
              <a:t>ponto</a:t>
            </a:r>
            <a:r>
              <a:rPr lang="en-US" dirty="0"/>
              <a:t> é </a:t>
            </a:r>
            <a:r>
              <a:rPr lang="en-US" dirty="0" err="1"/>
              <a:t>conectado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vizinhos</a:t>
            </a:r>
            <a:r>
              <a:rPr lang="en-US" dirty="0"/>
              <a:t> </a:t>
            </a:r>
            <a:r>
              <a:rPr lang="en-US" dirty="0" err="1"/>
              <a:t>imediatos</a:t>
            </a:r>
            <a:r>
              <a:rPr lang="en-US" dirty="0"/>
              <a:t> </a:t>
            </a:r>
            <a:r>
              <a:rPr lang="en-US" dirty="0" err="1"/>
              <a:t>expandindo</a:t>
            </a:r>
            <a:r>
              <a:rPr lang="en-US" dirty="0"/>
              <a:t> o cluster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direção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densa</a:t>
            </a:r>
            <a:r>
              <a:rPr lang="en-US" dirty="0"/>
              <a:t>;</a:t>
            </a:r>
          </a:p>
          <a:p>
            <a:pPr marL="800100" lvl="1" indent="-342900">
              <a:buAutoNum type="arabicPeriod"/>
            </a:pPr>
            <a:endParaRPr lang="en-US" dirty="0"/>
          </a:p>
          <a:p>
            <a:pPr marL="800100" lvl="1" indent="-342900">
              <a:buAutoNum type="arabicPeriod"/>
            </a:pPr>
            <a:r>
              <a:rPr lang="en-US" dirty="0" err="1"/>
              <a:t>Quando</a:t>
            </a:r>
            <a:r>
              <a:rPr lang="en-US" dirty="0"/>
              <a:t> a </a:t>
            </a:r>
            <a:r>
              <a:rPr lang="en-US" dirty="0" err="1"/>
              <a:t>vizinhança</a:t>
            </a:r>
            <a:r>
              <a:rPr lang="en-US" dirty="0"/>
              <a:t> de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excede</a:t>
            </a:r>
            <a:r>
              <a:rPr lang="en-US" dirty="0"/>
              <a:t> a 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u="sng" dirty="0"/>
              <a:t>epsilon</a:t>
            </a:r>
            <a:r>
              <a:rPr lang="en-US" dirty="0"/>
              <a:t> (</a:t>
            </a:r>
            <a:r>
              <a:rPr lang="en-US" dirty="0" err="1"/>
              <a:t>parâmetro</a:t>
            </a:r>
            <a:r>
              <a:rPr lang="en-US" dirty="0"/>
              <a:t>), um novo </a:t>
            </a:r>
            <a:r>
              <a:rPr lang="en-US" dirty="0" err="1"/>
              <a:t>ponto</a:t>
            </a:r>
            <a:r>
              <a:rPr lang="en-US" dirty="0"/>
              <a:t>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rotulado</a:t>
            </a:r>
            <a:r>
              <a:rPr lang="en-US" dirty="0"/>
              <a:t> é </a:t>
            </a:r>
            <a:r>
              <a:rPr lang="en-US" dirty="0" err="1"/>
              <a:t>escolhido</a:t>
            </a:r>
            <a:r>
              <a:rPr lang="en-US" dirty="0"/>
              <a:t> e o </a:t>
            </a:r>
            <a:r>
              <a:rPr lang="en-US" dirty="0" err="1"/>
              <a:t>processo</a:t>
            </a:r>
            <a:r>
              <a:rPr lang="en-US" dirty="0"/>
              <a:t> </a:t>
            </a:r>
            <a:r>
              <a:rPr lang="en-US" dirty="0" err="1"/>
              <a:t>reinicia</a:t>
            </a:r>
            <a:r>
              <a:rPr lang="en-US" dirty="0"/>
              <a:t>.</a:t>
            </a:r>
          </a:p>
          <a:p>
            <a:pPr marL="800100" lvl="1" indent="-342900">
              <a:buAutoNum type="arabicPeriod"/>
            </a:pPr>
            <a:endParaRPr lang="en-US" dirty="0"/>
          </a:p>
          <a:p>
            <a:pPr marL="800100" lvl="1" indent="-342900">
              <a:buAutoNum type="arabicPeriod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568D522-8A5A-4F28-89D8-33A3E2EB0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5" y="1409700"/>
            <a:ext cx="64293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86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Facens</a:t>
            </a:r>
            <a:r>
              <a:rPr lang="pt-BR" dirty="0"/>
              <a:t> - Especialização em Ciência de Dados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001815E-C812-4A9A-AC5B-A1DD19EADB3F}"/>
              </a:ext>
            </a:extLst>
          </p:cNvPr>
          <p:cNvSpPr txBox="1">
            <a:spLocks/>
          </p:cNvSpPr>
          <p:nvPr/>
        </p:nvSpPr>
        <p:spPr>
          <a:xfrm>
            <a:off x="342900" y="-841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 err="1"/>
              <a:t>Estratégias</a:t>
            </a:r>
            <a:r>
              <a:rPr lang="en-US" b="1" i="1" dirty="0"/>
              <a:t> e </a:t>
            </a:r>
            <a:r>
              <a:rPr lang="en-US" b="1" i="1" dirty="0" err="1"/>
              <a:t>algoritmos</a:t>
            </a:r>
            <a:endParaRPr lang="en-US" b="1" i="1" dirty="0"/>
          </a:p>
          <a:p>
            <a:r>
              <a:rPr lang="en-US" sz="1800" b="1" i="1" dirty="0" err="1"/>
              <a:t>Técnicas</a:t>
            </a:r>
            <a:r>
              <a:rPr lang="en-US" sz="1800" b="1" i="1" dirty="0"/>
              <a:t> </a:t>
            </a:r>
            <a:r>
              <a:rPr lang="en-US" sz="1800" b="1" i="1" dirty="0" err="1"/>
              <a:t>baseadas</a:t>
            </a:r>
            <a:r>
              <a:rPr lang="en-US" sz="1800" b="1" i="1" dirty="0"/>
              <a:t> </a:t>
            </a:r>
            <a:r>
              <a:rPr lang="en-US" sz="1800" b="1" i="1" dirty="0" err="1"/>
              <a:t>em</a:t>
            </a:r>
            <a:r>
              <a:rPr lang="en-US" sz="1800" b="1" i="1" dirty="0"/>
              <a:t> </a:t>
            </a:r>
            <a:r>
              <a:rPr lang="en-US" sz="1800" b="1" i="1" dirty="0" err="1"/>
              <a:t>densidade</a:t>
            </a:r>
            <a:endParaRPr lang="en-US" sz="1800" b="1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FBFE6D-C8EE-4623-8A10-32FD20FB9A5B}"/>
              </a:ext>
            </a:extLst>
          </p:cNvPr>
          <p:cNvSpPr txBox="1"/>
          <p:nvPr/>
        </p:nvSpPr>
        <p:spPr>
          <a:xfrm>
            <a:off x="90016" y="1923982"/>
            <a:ext cx="552794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HDBScan</a:t>
            </a:r>
            <a:r>
              <a:rPr lang="en-US" dirty="0"/>
              <a:t> </a:t>
            </a:r>
            <a:r>
              <a:rPr lang="en-US" dirty="0" err="1"/>
              <a:t>apresenta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versatilidade</a:t>
            </a:r>
            <a:r>
              <a:rPr lang="en-US" dirty="0"/>
              <a:t> para lidar com clusters de </a:t>
            </a:r>
            <a:r>
              <a:rPr lang="en-US" dirty="0" err="1"/>
              <a:t>formas</a:t>
            </a:r>
            <a:r>
              <a:rPr lang="en-US" dirty="0"/>
              <a:t> </a:t>
            </a:r>
            <a:r>
              <a:rPr lang="en-US" dirty="0" err="1"/>
              <a:t>variadas</a:t>
            </a:r>
            <a:r>
              <a:rPr lang="en-US" dirty="0"/>
              <a:t> (compacta, </a:t>
            </a:r>
            <a:r>
              <a:rPr lang="en-US" dirty="0" err="1"/>
              <a:t>encadeadas</a:t>
            </a:r>
            <a:r>
              <a:rPr lang="en-US" dirty="0"/>
              <a:t> e </a:t>
            </a:r>
            <a:r>
              <a:rPr lang="en-US" dirty="0" err="1"/>
              <a:t>heterogêneas</a:t>
            </a:r>
            <a:r>
              <a:rPr lang="en-US" dirty="0"/>
              <a:t>).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parâmetro</a:t>
            </a:r>
            <a:r>
              <a:rPr lang="en-US" dirty="0"/>
              <a:t> epsilon </a:t>
            </a:r>
            <a:r>
              <a:rPr lang="en-US" dirty="0" err="1"/>
              <a:t>fornece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boa </a:t>
            </a:r>
            <a:r>
              <a:rPr lang="en-US" dirty="0" err="1"/>
              <a:t>maneira</a:t>
            </a:r>
            <a:r>
              <a:rPr lang="en-US" dirty="0"/>
              <a:t> de </a:t>
            </a:r>
            <a:r>
              <a:rPr lang="en-US" dirty="0" err="1"/>
              <a:t>controlar</a:t>
            </a:r>
            <a:r>
              <a:rPr lang="en-US" dirty="0"/>
              <a:t> a </a:t>
            </a:r>
            <a:r>
              <a:rPr lang="en-US" dirty="0" err="1"/>
              <a:t>influência</a:t>
            </a:r>
            <a:r>
              <a:rPr lang="en-US" dirty="0"/>
              <a:t> de outliers </a:t>
            </a:r>
            <a:r>
              <a:rPr lang="en-US" dirty="0" err="1"/>
              <a:t>nos</a:t>
            </a:r>
            <a:r>
              <a:rPr lang="en-US" dirty="0"/>
              <a:t> clusters.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técnica</a:t>
            </a:r>
            <a:r>
              <a:rPr lang="en-US" dirty="0"/>
              <a:t> </a:t>
            </a:r>
            <a:r>
              <a:rPr lang="en-US" dirty="0" err="1"/>
              <a:t>trata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de Hard Clustering </a:t>
            </a:r>
            <a:r>
              <a:rPr lang="en-US" dirty="0" err="1"/>
              <a:t>apenas</a:t>
            </a:r>
            <a:r>
              <a:rPr lang="en-US" dirty="0"/>
              <a:t>.</a:t>
            </a:r>
          </a:p>
          <a:p>
            <a:pPr marL="800100" lvl="1" indent="-342900">
              <a:buAutoNum type="arabicPeriod"/>
            </a:pPr>
            <a:endParaRPr lang="en-US" dirty="0"/>
          </a:p>
          <a:p>
            <a:pPr marL="800100" lvl="1" indent="-342900">
              <a:buAutoNum type="arabicPeriod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3568D522-8A5A-4F28-89D8-33A3E2EB0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5" y="1409700"/>
            <a:ext cx="64293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8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Facens</a:t>
            </a:r>
            <a:r>
              <a:rPr lang="pt-BR" dirty="0"/>
              <a:t> - Especialização em Ciência de Dados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001815E-C812-4A9A-AC5B-A1DD19EADB3F}"/>
              </a:ext>
            </a:extLst>
          </p:cNvPr>
          <p:cNvSpPr txBox="1">
            <a:spLocks/>
          </p:cNvSpPr>
          <p:nvPr/>
        </p:nvSpPr>
        <p:spPr>
          <a:xfrm>
            <a:off x="342900" y="-841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 err="1"/>
              <a:t>Estratégias</a:t>
            </a:r>
            <a:r>
              <a:rPr lang="en-US" b="1" i="1" dirty="0"/>
              <a:t> e </a:t>
            </a:r>
            <a:r>
              <a:rPr lang="en-US" b="1" i="1" dirty="0" err="1"/>
              <a:t>algoritmos</a:t>
            </a:r>
            <a:endParaRPr lang="en-US" b="1" i="1" dirty="0"/>
          </a:p>
          <a:p>
            <a:r>
              <a:rPr lang="en-US" sz="1800" b="1" i="1" dirty="0"/>
              <a:t>Cluster </a:t>
            </a:r>
            <a:r>
              <a:rPr lang="en-US" sz="1800" b="1" i="1" dirty="0" err="1"/>
              <a:t>Hierárquico</a:t>
            </a:r>
            <a:r>
              <a:rPr lang="en-US" sz="1800" b="1" i="1" dirty="0"/>
              <a:t> </a:t>
            </a:r>
            <a:r>
              <a:rPr lang="en-US" sz="1800" b="1" i="1" dirty="0" err="1"/>
              <a:t>Aglomerativo</a:t>
            </a:r>
            <a:r>
              <a:rPr lang="en-US" sz="1800" b="1" i="1" dirty="0"/>
              <a:t> (HAC)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FBFE6D-C8EE-4623-8A10-32FD20FB9A5B}"/>
                  </a:ext>
                </a:extLst>
              </p:cNvPr>
              <p:cNvSpPr txBox="1"/>
              <p:nvPr/>
            </p:nvSpPr>
            <p:spPr>
              <a:xfrm>
                <a:off x="90017" y="1923982"/>
                <a:ext cx="5205178" cy="6049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/>
                  <a:t>Esta é </a:t>
                </a:r>
                <a:r>
                  <a:rPr lang="en-US" dirty="0" err="1"/>
                  <a:t>uma</a:t>
                </a:r>
                <a:r>
                  <a:rPr lang="en-US" dirty="0"/>
                  <a:t> </a:t>
                </a:r>
                <a:r>
                  <a:rPr lang="en-US" dirty="0" err="1"/>
                  <a:t>técnica</a:t>
                </a:r>
                <a:r>
                  <a:rPr lang="en-US" dirty="0"/>
                  <a:t> com </a:t>
                </a:r>
                <a:r>
                  <a:rPr lang="en-US" dirty="0" err="1"/>
                  <a:t>abordagem</a:t>
                </a:r>
                <a:r>
                  <a:rPr lang="en-US" dirty="0"/>
                  <a:t> do </a:t>
                </a:r>
                <a:r>
                  <a:rPr lang="en-US" dirty="0" err="1"/>
                  <a:t>tipo</a:t>
                </a:r>
                <a:r>
                  <a:rPr lang="en-US" dirty="0"/>
                  <a:t> </a:t>
                </a:r>
                <a:r>
                  <a:rPr lang="en-US" i="1" dirty="0"/>
                  <a:t>bottom-up</a:t>
                </a:r>
                <a:r>
                  <a:rPr lang="en-US" dirty="0"/>
                  <a:t>. 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Lida</a:t>
                </a:r>
                <a:r>
                  <a:rPr lang="en-US" dirty="0"/>
                  <a:t> </a:t>
                </a:r>
                <a:r>
                  <a:rPr lang="en-US" dirty="0" err="1"/>
                  <a:t>naturalmente</a:t>
                </a:r>
                <a:r>
                  <a:rPr lang="en-US" dirty="0"/>
                  <a:t> com dados </a:t>
                </a:r>
                <a:r>
                  <a:rPr lang="en-US" dirty="0" err="1"/>
                  <a:t>hierárquicos</a:t>
                </a:r>
                <a:r>
                  <a:rPr lang="en-US" dirty="0"/>
                  <a:t>, </a:t>
                </a:r>
                <a:r>
                  <a:rPr lang="en-US" dirty="0" err="1"/>
                  <a:t>começando</a:t>
                </a:r>
                <a:r>
                  <a:rPr lang="en-US" dirty="0"/>
                  <a:t> com </a:t>
                </a:r>
                <a:r>
                  <a:rPr lang="en-US" dirty="0" err="1"/>
                  <a:t>cada</a:t>
                </a:r>
                <a:r>
                  <a:rPr lang="en-US" dirty="0"/>
                  <a:t> </a:t>
                </a:r>
                <a:r>
                  <a:rPr lang="en-US" dirty="0" err="1"/>
                  <a:t>registro</a:t>
                </a:r>
                <a:r>
                  <a:rPr lang="en-US" dirty="0"/>
                  <a:t> </a:t>
                </a:r>
                <a:r>
                  <a:rPr lang="en-US" dirty="0" err="1"/>
                  <a:t>como</a:t>
                </a:r>
                <a:r>
                  <a:rPr lang="en-US" dirty="0"/>
                  <a:t> um cluster individual, </a:t>
                </a:r>
                <a:r>
                  <a:rPr lang="en-US" dirty="0" err="1"/>
                  <a:t>concluindo</a:t>
                </a:r>
                <a:r>
                  <a:rPr lang="en-US" dirty="0"/>
                  <a:t> com um cluster </a:t>
                </a:r>
                <a:r>
                  <a:rPr lang="en-US" dirty="0" err="1"/>
                  <a:t>monolítico</a:t>
                </a:r>
                <a:r>
                  <a:rPr lang="en-US" dirty="0"/>
                  <a:t> </a:t>
                </a:r>
                <a:r>
                  <a:rPr lang="en-US" dirty="0" err="1"/>
                  <a:t>cobrindo</a:t>
                </a:r>
                <a:r>
                  <a:rPr lang="en-US" dirty="0"/>
                  <a:t> </a:t>
                </a:r>
                <a:r>
                  <a:rPr lang="en-US" dirty="0" err="1"/>
                  <a:t>todos</a:t>
                </a:r>
                <a:r>
                  <a:rPr lang="en-US" dirty="0"/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dados.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Uma de </a:t>
                </a:r>
                <a:r>
                  <a:rPr lang="en-US" dirty="0" err="1"/>
                  <a:t>suas</a:t>
                </a:r>
                <a:r>
                  <a:rPr lang="en-US" dirty="0"/>
                  <a:t> </a:t>
                </a:r>
                <a:r>
                  <a:rPr lang="en-US" dirty="0" err="1"/>
                  <a:t>vantagens</a:t>
                </a:r>
                <a:r>
                  <a:rPr lang="en-US" dirty="0"/>
                  <a:t> é </a:t>
                </a:r>
                <a:r>
                  <a:rPr lang="en-US" dirty="0" err="1"/>
                  <a:t>não</a:t>
                </a:r>
                <a:r>
                  <a:rPr lang="en-US" dirty="0"/>
                  <a:t> </a:t>
                </a:r>
                <a:r>
                  <a:rPr lang="en-US" dirty="0" err="1"/>
                  <a:t>necessitar</a:t>
                </a:r>
                <a:r>
                  <a:rPr lang="en-US" dirty="0"/>
                  <a:t> que o </a:t>
                </a:r>
                <a:r>
                  <a:rPr lang="en-US" dirty="0" err="1"/>
                  <a:t>número</a:t>
                </a:r>
                <a:r>
                  <a:rPr lang="en-US" dirty="0"/>
                  <a:t> de clusters </a:t>
                </a:r>
                <a:r>
                  <a:rPr lang="en-US" dirty="0" err="1"/>
                  <a:t>seja</a:t>
                </a:r>
                <a:r>
                  <a:rPr lang="en-US" dirty="0"/>
                  <a:t> </a:t>
                </a:r>
                <a:r>
                  <a:rPr lang="en-US" dirty="0" err="1"/>
                  <a:t>definido</a:t>
                </a:r>
                <a:r>
                  <a:rPr lang="en-US" dirty="0"/>
                  <a:t> de </a:t>
                </a:r>
                <a:r>
                  <a:rPr lang="en-US" dirty="0" err="1"/>
                  <a:t>antemão</a:t>
                </a:r>
                <a:r>
                  <a:rPr lang="en-US" dirty="0"/>
                  <a:t>,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pode</a:t>
                </a:r>
                <a:r>
                  <a:rPr lang="en-US" dirty="0"/>
                  <a:t> ser </a:t>
                </a:r>
                <a:r>
                  <a:rPr lang="en-US" dirty="0" err="1"/>
                  <a:t>definido</a:t>
                </a:r>
                <a:r>
                  <a:rPr lang="en-US" dirty="0"/>
                  <a:t> </a:t>
                </a:r>
                <a:r>
                  <a:rPr lang="en-US" dirty="0" err="1"/>
                  <a:t>posteriormente</a:t>
                </a:r>
                <a:r>
                  <a:rPr lang="en-US" dirty="0"/>
                  <a:t> de </a:t>
                </a:r>
                <a:r>
                  <a:rPr lang="en-US" dirty="0" err="1"/>
                  <a:t>acordo</a:t>
                </a:r>
                <a:r>
                  <a:rPr lang="en-US" dirty="0"/>
                  <a:t> com o </a:t>
                </a:r>
                <a:r>
                  <a:rPr lang="en-US" dirty="0" err="1"/>
                  <a:t>nível</a:t>
                </a:r>
                <a:r>
                  <a:rPr lang="en-US" dirty="0"/>
                  <a:t> </a:t>
                </a:r>
                <a:r>
                  <a:rPr lang="en-US" dirty="0" err="1"/>
                  <a:t>hierárquico</a:t>
                </a:r>
                <a:r>
                  <a:rPr lang="en-US" dirty="0"/>
                  <a:t> </a:t>
                </a:r>
                <a:r>
                  <a:rPr lang="en-US" dirty="0" err="1"/>
                  <a:t>mais</a:t>
                </a:r>
                <a:r>
                  <a:rPr lang="en-US" dirty="0"/>
                  <a:t> </a:t>
                </a:r>
                <a:r>
                  <a:rPr lang="en-US" dirty="0" err="1"/>
                  <a:t>relevante</a:t>
                </a:r>
                <a:r>
                  <a:rPr lang="en-US" dirty="0"/>
                  <a:t> </a:t>
                </a:r>
                <a:r>
                  <a:rPr lang="en-US" dirty="0" err="1"/>
                  <a:t>identificado</a:t>
                </a:r>
                <a:r>
                  <a:rPr lang="en-US" dirty="0"/>
                  <a:t>.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Uma de </a:t>
                </a:r>
                <a:r>
                  <a:rPr lang="en-US" dirty="0" err="1"/>
                  <a:t>suas</a:t>
                </a:r>
                <a:r>
                  <a:rPr lang="en-US" dirty="0"/>
                  <a:t> </a:t>
                </a:r>
                <a:r>
                  <a:rPr lang="en-US" dirty="0" err="1"/>
                  <a:t>desvantagens</a:t>
                </a:r>
                <a:r>
                  <a:rPr lang="en-US" dirty="0"/>
                  <a:t> é o tempo de </a:t>
                </a:r>
                <a:r>
                  <a:rPr lang="en-US" dirty="0" err="1"/>
                  <a:t>execução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800100" lvl="1" indent="-342900">
                  <a:buAutoNum type="arabicPeriod"/>
                </a:pPr>
                <a:endParaRPr lang="en-US" dirty="0"/>
              </a:p>
              <a:p>
                <a:pPr marL="800100" lvl="1" indent="-342900">
                  <a:buAutoNum type="arabicPeriod"/>
                </a:pPr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2FBFE6D-C8EE-4623-8A10-32FD20FB9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7" y="1923982"/>
                <a:ext cx="5205178" cy="6049285"/>
              </a:xfrm>
              <a:prstGeom prst="rect">
                <a:avLst/>
              </a:prstGeom>
              <a:blipFill>
                <a:blip r:embed="rId4"/>
                <a:stretch>
                  <a:fillRect l="-1054" t="-605" r="-351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79C6D59-CD49-423C-B9D8-60AE663999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194" y="1941985"/>
            <a:ext cx="6630812" cy="297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83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96D6-5409-441D-86A2-ACA07CF8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84138"/>
            <a:ext cx="10515600" cy="1325563"/>
          </a:xfrm>
        </p:spPr>
        <p:txBody>
          <a:bodyPr/>
          <a:lstStyle/>
          <a:p>
            <a:r>
              <a:rPr lang="en-US" b="1" i="1" dirty="0" err="1"/>
              <a:t>Comparativo</a:t>
            </a:r>
            <a:r>
              <a:rPr lang="en-US" b="1" i="1" dirty="0"/>
              <a:t>: </a:t>
            </a:r>
            <a:br>
              <a:rPr lang="en-US" b="1" i="1" dirty="0"/>
            </a:br>
            <a:r>
              <a:rPr lang="en-US" sz="1800" b="1" i="1" dirty="0"/>
              <a:t>K-Means &amp; Gaussian Mixture Modelling (GMM)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BA911C-B922-4EF8-B0A7-25B092282CA6}"/>
              </a:ext>
            </a:extLst>
          </p:cNvPr>
          <p:cNvSpPr txBox="1"/>
          <p:nvPr/>
        </p:nvSpPr>
        <p:spPr>
          <a:xfrm>
            <a:off x="3877194" y="6065679"/>
            <a:ext cx="4733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https://towardsdatascience.com/mixture-modelling-from-scratch-in-r-5ab7bfc83eef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F29297F-32AA-4A7D-BE2B-A4159C061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285875"/>
            <a:ext cx="952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29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BA911C-B922-4EF8-B0A7-25B092282CA6}"/>
              </a:ext>
            </a:extLst>
          </p:cNvPr>
          <p:cNvSpPr txBox="1"/>
          <p:nvPr/>
        </p:nvSpPr>
        <p:spPr>
          <a:xfrm>
            <a:off x="3877195" y="6065679"/>
            <a:ext cx="44376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https://hdbscan.readthedocs.io/en/latest/comparing_clustering_algorithms.html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27337E-B6FD-4C18-955A-F91418F1D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31" y="2064774"/>
            <a:ext cx="3999924" cy="2899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06DF65-2D46-434D-B5E6-27249DD65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050" y="2064774"/>
            <a:ext cx="3924300" cy="2843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97795E-8D53-468E-ACD4-703B1D2E7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242" y="2295550"/>
            <a:ext cx="3548620" cy="2437785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3001815E-C812-4A9A-AC5B-A1DD19EADB3F}"/>
              </a:ext>
            </a:extLst>
          </p:cNvPr>
          <p:cNvSpPr txBox="1">
            <a:spLocks/>
          </p:cNvSpPr>
          <p:nvPr/>
        </p:nvSpPr>
        <p:spPr>
          <a:xfrm>
            <a:off x="342900" y="-841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 err="1"/>
              <a:t>Comparativo</a:t>
            </a:r>
            <a:r>
              <a:rPr lang="en-US" b="1" i="1" dirty="0"/>
              <a:t>: </a:t>
            </a:r>
            <a:br>
              <a:rPr lang="en-US" b="1" i="1" dirty="0"/>
            </a:br>
            <a:r>
              <a:rPr lang="en-US" sz="1800" b="1" i="1" dirty="0"/>
              <a:t>K-Means &amp; High Density Based Scan (</a:t>
            </a:r>
            <a:r>
              <a:rPr lang="en-US" sz="1800" b="1" i="1" dirty="0" err="1"/>
              <a:t>HDBScan</a:t>
            </a:r>
            <a:r>
              <a:rPr lang="en-US" sz="1800" b="1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5755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96D6-5409-441D-86A2-ACA07CF8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84138"/>
            <a:ext cx="10515600" cy="1325563"/>
          </a:xfrm>
        </p:spPr>
        <p:txBody>
          <a:bodyPr/>
          <a:lstStyle/>
          <a:p>
            <a:r>
              <a:rPr lang="en-US" b="1" i="1" dirty="0" err="1"/>
              <a:t>Comparativo</a:t>
            </a:r>
            <a:r>
              <a:rPr lang="en-US" b="1" i="1" dirty="0"/>
              <a:t>: </a:t>
            </a:r>
            <a:br>
              <a:rPr lang="en-US" b="1" i="1" dirty="0"/>
            </a:br>
            <a:r>
              <a:rPr lang="en-US" sz="1800" b="1" i="1" dirty="0" err="1"/>
              <a:t>Referência</a:t>
            </a:r>
            <a:endParaRPr lang="en-US" sz="1800" b="1" i="1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A0A2E8-49A2-4553-ACE8-1568854F3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34" y="1061001"/>
            <a:ext cx="8676132" cy="516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67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96D6-5409-441D-86A2-ACA07CF8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i="1" dirty="0"/>
              <a:t>Aula 3: </a:t>
            </a:r>
            <a:r>
              <a:rPr lang="en-US" b="1" i="1" dirty="0" err="1"/>
              <a:t>Análise</a:t>
            </a:r>
            <a:r>
              <a:rPr lang="en-US" b="1" i="1" dirty="0"/>
              <a:t> de </a:t>
            </a:r>
            <a:r>
              <a:rPr lang="en-US" b="1" i="1" dirty="0" err="1"/>
              <a:t>Agrupamentos</a:t>
            </a:r>
            <a:br>
              <a:rPr lang="en-US" b="1" i="1" dirty="0"/>
            </a:br>
            <a:r>
              <a:rPr lang="en-US" sz="1800" b="1" i="1" dirty="0" err="1"/>
              <a:t>Ementa</a:t>
            </a:r>
            <a:endParaRPr lang="en-US" sz="1800" b="1" i="1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13C2CD-1DEC-4BE0-8300-020C269C5C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Facens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Especialização em Ciência de Dados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8CC4E7-8876-4770-A239-22B7F76BCF6C}"/>
              </a:ext>
            </a:extLst>
          </p:cNvPr>
          <p:cNvSpPr txBox="1"/>
          <p:nvPr/>
        </p:nvSpPr>
        <p:spPr>
          <a:xfrm>
            <a:off x="1404851" y="2028305"/>
            <a:ext cx="390010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Tópicos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hoje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1.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Introdução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2.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Estratégias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de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clusterização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3.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Medidas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proximidade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4. </a:t>
            </a: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Avaliação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de clusters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541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96D6-5409-441D-86A2-ACA07CF8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84138"/>
            <a:ext cx="10515600" cy="1325563"/>
          </a:xfrm>
        </p:spPr>
        <p:txBody>
          <a:bodyPr/>
          <a:lstStyle/>
          <a:p>
            <a:r>
              <a:rPr lang="en-US" b="1" i="1" dirty="0" err="1"/>
              <a:t>Comparativo</a:t>
            </a:r>
            <a:r>
              <a:rPr lang="en-US" b="1" i="1" dirty="0"/>
              <a:t>: </a:t>
            </a:r>
            <a:br>
              <a:rPr lang="en-US" b="1" i="1" dirty="0"/>
            </a:br>
            <a:r>
              <a:rPr lang="en-US" sz="1800" b="1" i="1" dirty="0"/>
              <a:t>Libraries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2A4B3-C9E5-4DCC-807A-94EB0E8BD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976" y="1241425"/>
            <a:ext cx="11090024" cy="4351338"/>
          </a:xfrm>
        </p:spPr>
        <p:txBody>
          <a:bodyPr/>
          <a:lstStyle/>
          <a:p>
            <a:pPr marL="457200" lvl="1" indent="0">
              <a:buNone/>
            </a:pPr>
            <a:endParaRPr lang="en-US" sz="1600" dirty="0"/>
          </a:p>
          <a:p>
            <a:pPr lvl="1"/>
            <a:r>
              <a:rPr lang="en-US" sz="1600" dirty="0"/>
              <a:t>K-Means:</a:t>
            </a:r>
          </a:p>
          <a:p>
            <a:pPr lvl="2"/>
            <a:r>
              <a:rPr lang="en-US" sz="1200" dirty="0">
                <a:hlinkClick r:id="rId3"/>
              </a:rPr>
              <a:t>https://scikit-learn.org/stable/modules/generated/sklearn.cluster.KMeans.html</a:t>
            </a:r>
            <a:endParaRPr lang="en-US" sz="1200" dirty="0"/>
          </a:p>
          <a:p>
            <a:pPr lvl="2"/>
            <a:endParaRPr lang="en-US" sz="1200" dirty="0"/>
          </a:p>
          <a:p>
            <a:pPr lvl="1"/>
            <a:r>
              <a:rPr lang="en-US" sz="1600" dirty="0"/>
              <a:t>K-Modes &amp; K-Prototypes</a:t>
            </a:r>
          </a:p>
          <a:p>
            <a:pPr lvl="2"/>
            <a:r>
              <a:rPr lang="en-US" sz="1200" dirty="0">
                <a:hlinkClick r:id="rId4"/>
              </a:rPr>
              <a:t>https://pypi.org/project/kmodes/</a:t>
            </a:r>
            <a:endParaRPr lang="en-US" sz="1200" dirty="0"/>
          </a:p>
          <a:p>
            <a:pPr lvl="2"/>
            <a:endParaRPr lang="en-US" sz="1200" dirty="0"/>
          </a:p>
          <a:p>
            <a:pPr lvl="1"/>
            <a:r>
              <a:rPr lang="en-US" sz="1600" dirty="0"/>
              <a:t>Gaussian Mixture Model (GMM): </a:t>
            </a:r>
          </a:p>
          <a:p>
            <a:pPr lvl="2"/>
            <a:r>
              <a:rPr lang="en-US" sz="1200" dirty="0">
                <a:hlinkClick r:id="rId5"/>
              </a:rPr>
              <a:t>https://scikit-learn.org/stable/modules/generated/sklearn.mixture.GaussianMixture.html</a:t>
            </a:r>
            <a:endParaRPr lang="en-US" sz="1200" dirty="0"/>
          </a:p>
          <a:p>
            <a:pPr lvl="2"/>
            <a:endParaRPr lang="en-US" sz="1200" dirty="0"/>
          </a:p>
          <a:p>
            <a:pPr lvl="1"/>
            <a:r>
              <a:rPr lang="en-US" sz="1600" dirty="0"/>
              <a:t>High Density Based Scan (</a:t>
            </a:r>
            <a:r>
              <a:rPr lang="en-US" sz="1600" dirty="0" err="1"/>
              <a:t>HDBScan</a:t>
            </a:r>
            <a:r>
              <a:rPr lang="en-US" sz="1600" dirty="0"/>
              <a:t>): </a:t>
            </a:r>
          </a:p>
          <a:p>
            <a:pPr lvl="2"/>
            <a:r>
              <a:rPr lang="en-US" sz="1200" dirty="0">
                <a:hlinkClick r:id="rId6"/>
              </a:rPr>
              <a:t>https://github.com/scikit-learn-contrib/hdbscan</a:t>
            </a:r>
            <a:endParaRPr lang="en-US" sz="1200" dirty="0"/>
          </a:p>
          <a:p>
            <a:pPr lvl="2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77736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7E2F6-2F18-475A-9B5B-A81CC84DA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3536" y="1783959"/>
            <a:ext cx="4948342" cy="2889114"/>
          </a:xfrm>
        </p:spPr>
        <p:txBody>
          <a:bodyPr anchor="b">
            <a:normAutofit/>
          </a:bodyPr>
          <a:lstStyle/>
          <a:p>
            <a:pPr algn="l"/>
            <a:r>
              <a:rPr lang="pt-BR" sz="5400" dirty="0">
                <a:solidFill>
                  <a:schemeClr val="bg1"/>
                </a:solidFill>
              </a:rPr>
              <a:t>Medidas de proximidade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FA99B-7849-4E56-98BD-3975E8897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Juvenal J. Duarte</a:t>
            </a:r>
          </a:p>
        </p:txBody>
      </p:sp>
      <p:sp>
        <p:nvSpPr>
          <p:cNvPr id="22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1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043CFA-F604-4760-9512-BE188F94A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2218695"/>
            <a:ext cx="4047843" cy="10524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B7BA9-E499-4CC7-A5A3-90117326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6B3AB-803C-422E-A7AA-810116F19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426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96D6-5409-441D-86A2-ACA07CF8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84138"/>
            <a:ext cx="10515600" cy="1325563"/>
          </a:xfrm>
        </p:spPr>
        <p:txBody>
          <a:bodyPr/>
          <a:lstStyle/>
          <a:p>
            <a:r>
              <a:rPr lang="en-US" b="1" i="1" dirty="0" err="1"/>
              <a:t>Atributos</a:t>
            </a:r>
            <a:r>
              <a:rPr lang="en-US" b="1" i="1" dirty="0"/>
              <a:t> </a:t>
            </a:r>
            <a:r>
              <a:rPr lang="en-US" b="1" i="1" dirty="0" err="1"/>
              <a:t>Quantitativos</a:t>
            </a:r>
            <a:br>
              <a:rPr lang="en-US" b="1" i="1" dirty="0"/>
            </a:br>
            <a:r>
              <a:rPr lang="en-US" sz="1800" b="1" i="1" dirty="0" err="1"/>
              <a:t>Métricas</a:t>
            </a:r>
            <a:r>
              <a:rPr lang="en-US" sz="1800" b="1" i="1" dirty="0"/>
              <a:t> de </a:t>
            </a:r>
            <a:r>
              <a:rPr lang="en-US" sz="1800" b="1" i="1" dirty="0" err="1"/>
              <a:t>Minkowski</a:t>
            </a:r>
            <a:endParaRPr lang="en-US" sz="1800" b="1" i="1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9A14EE-3F0C-413F-8940-D946ACBE0361}"/>
                  </a:ext>
                </a:extLst>
              </p:cNvPr>
              <p:cNvSpPr txBox="1"/>
              <p:nvPr/>
            </p:nvSpPr>
            <p:spPr>
              <a:xfrm>
                <a:off x="540626" y="1156362"/>
                <a:ext cx="10813174" cy="5565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/>
                  <a:t>A </a:t>
                </a:r>
                <a:r>
                  <a:rPr lang="en-US" dirty="0" err="1"/>
                  <a:t>métrica</a:t>
                </a:r>
                <a:r>
                  <a:rPr lang="en-US" dirty="0"/>
                  <a:t> de </a:t>
                </a:r>
                <a:r>
                  <a:rPr lang="en-US" dirty="0" err="1"/>
                  <a:t>Minkowski</a:t>
                </a:r>
                <a:r>
                  <a:rPr lang="en-US" dirty="0"/>
                  <a:t> é </a:t>
                </a:r>
                <a:r>
                  <a:rPr lang="en-US" dirty="0" err="1"/>
                  <a:t>uma</a:t>
                </a:r>
                <a:r>
                  <a:rPr lang="en-US" dirty="0"/>
                  <a:t> formula </a:t>
                </a:r>
                <a:r>
                  <a:rPr lang="en-US" dirty="0" err="1"/>
                  <a:t>geral</a:t>
                </a:r>
                <a:r>
                  <a:rPr lang="en-US" dirty="0"/>
                  <a:t> que </a:t>
                </a:r>
                <a:r>
                  <a:rPr lang="en-US" dirty="0" err="1"/>
                  <a:t>engloba</a:t>
                </a:r>
                <a:r>
                  <a:rPr lang="en-US" dirty="0"/>
                  <a:t> </a:t>
                </a:r>
                <a:r>
                  <a:rPr lang="en-US" dirty="0" err="1"/>
                  <a:t>vários</a:t>
                </a:r>
                <a:r>
                  <a:rPr lang="en-US" dirty="0"/>
                  <a:t> </a:t>
                </a:r>
                <a:r>
                  <a:rPr lang="en-US" dirty="0" err="1"/>
                  <a:t>tipos</a:t>
                </a:r>
                <a:r>
                  <a:rPr lang="en-US" dirty="0"/>
                  <a:t> de </a:t>
                </a:r>
                <a:r>
                  <a:rPr lang="en-US" dirty="0" err="1"/>
                  <a:t>distância</a:t>
                </a:r>
                <a:r>
                  <a:rPr lang="en-US" dirty="0"/>
                  <a:t>: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g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b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/>
                  <a:t>A </a:t>
                </a:r>
                <a:r>
                  <a:rPr lang="en-US" dirty="0" err="1"/>
                  <a:t>escolha</a:t>
                </a:r>
                <a:r>
                  <a:rPr lang="en-US" dirty="0"/>
                  <a:t> do valor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define a </a:t>
                </a:r>
                <a:r>
                  <a:rPr lang="en-US" dirty="0" err="1"/>
                  <a:t>norma</a:t>
                </a:r>
                <a:r>
                  <a:rPr lang="en-US" dirty="0"/>
                  <a:t> da </a:t>
                </a:r>
                <a:r>
                  <a:rPr lang="en-US" dirty="0" err="1"/>
                  <a:t>distância</a:t>
                </a:r>
                <a:r>
                  <a:rPr lang="en-US" dirty="0"/>
                  <a:t>, </a:t>
                </a:r>
                <a:r>
                  <a:rPr lang="en-US" dirty="0" err="1"/>
                  <a:t>sendo</a:t>
                </a:r>
                <a:r>
                  <a:rPr lang="en-US" dirty="0"/>
                  <a:t>: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Distância</a:t>
                </a:r>
                <a:r>
                  <a:rPr lang="en-US" dirty="0"/>
                  <a:t> Manhattan / Hamming</a:t>
                </a:r>
              </a:p>
              <a:p>
                <a:pPr marL="742950" lvl="1" indent="-285750">
                  <a:buFontTx/>
                  <a:buChar char="-"/>
                </a:pPr>
                <a:endParaRPr lang="en-US" dirty="0"/>
              </a:p>
              <a:p>
                <a:pPr lvl="3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742950" lvl="1" indent="-285750">
                  <a:buFontTx/>
                  <a:buChar char="-"/>
                </a:pPr>
                <a:endParaRPr lang="en-US" dirty="0"/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: </a:t>
                </a:r>
                <a:r>
                  <a:rPr lang="en-US" dirty="0" err="1"/>
                  <a:t>Distância</a:t>
                </a:r>
                <a:r>
                  <a:rPr lang="en-US" dirty="0"/>
                  <a:t> </a:t>
                </a:r>
                <a:r>
                  <a:rPr lang="en-US" dirty="0" err="1"/>
                  <a:t>Euclidiana</a:t>
                </a:r>
                <a:endParaRPr lang="en-US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g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  <a:p>
                <a:pPr marL="742950" lvl="1" indent="-285750">
                  <a:buFontTx/>
                  <a:buChar char="-"/>
                </a:pPr>
                <a:endParaRPr lang="en-US" dirty="0"/>
              </a:p>
              <a:p>
                <a:pPr marL="742950" lvl="1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9A14EE-3F0C-413F-8940-D946ACBE0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26" y="1156362"/>
                <a:ext cx="10813174" cy="5565113"/>
              </a:xfrm>
              <a:prstGeom prst="rect">
                <a:avLst/>
              </a:prstGeom>
              <a:blipFill>
                <a:blip r:embed="rId3"/>
                <a:stretch>
                  <a:fillRect l="-507" t="-657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806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96D6-5409-441D-86A2-ACA07CF8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84138"/>
            <a:ext cx="10515600" cy="1325563"/>
          </a:xfrm>
        </p:spPr>
        <p:txBody>
          <a:bodyPr/>
          <a:lstStyle/>
          <a:p>
            <a:r>
              <a:rPr lang="en-US" b="1" i="1" dirty="0" err="1"/>
              <a:t>Atributos</a:t>
            </a:r>
            <a:r>
              <a:rPr lang="en-US" b="1" i="1" dirty="0"/>
              <a:t> </a:t>
            </a:r>
            <a:r>
              <a:rPr lang="en-US" b="1" i="1" dirty="0" err="1"/>
              <a:t>Quantitativos</a:t>
            </a:r>
            <a:br>
              <a:rPr lang="en-US" b="1" i="1" dirty="0"/>
            </a:br>
            <a:r>
              <a:rPr lang="en-US" sz="1800" b="1" i="1" dirty="0" err="1"/>
              <a:t>Métricas</a:t>
            </a:r>
            <a:r>
              <a:rPr lang="en-US" sz="1800" b="1" i="1" dirty="0"/>
              <a:t> de </a:t>
            </a:r>
            <a:r>
              <a:rPr lang="en-US" sz="1800" b="1" i="1" dirty="0" err="1"/>
              <a:t>Minkowski</a:t>
            </a:r>
            <a:endParaRPr lang="en-US" sz="1800" b="1" i="1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9A14EE-3F0C-413F-8940-D946ACBE0361}"/>
                  </a:ext>
                </a:extLst>
              </p:cNvPr>
              <p:cNvSpPr txBox="1"/>
              <p:nvPr/>
            </p:nvSpPr>
            <p:spPr>
              <a:xfrm>
                <a:off x="540626" y="1156362"/>
                <a:ext cx="10813174" cy="248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/>
                  <a:t>Outra </a:t>
                </a:r>
                <a:r>
                  <a:rPr lang="en-US" dirty="0" err="1"/>
                  <a:t>distância</a:t>
                </a:r>
                <a:r>
                  <a:rPr lang="en-US" dirty="0"/>
                  <a:t> </a:t>
                </a:r>
                <a:r>
                  <a:rPr lang="en-US" dirty="0" err="1"/>
                  <a:t>comum</a:t>
                </a:r>
                <a:r>
                  <a:rPr lang="en-US" dirty="0"/>
                  <a:t> </a:t>
                </a:r>
                <a:r>
                  <a:rPr lang="en-US" dirty="0" err="1"/>
                  <a:t>baseada</a:t>
                </a:r>
                <a:r>
                  <a:rPr lang="en-US" dirty="0"/>
                  <a:t> </a:t>
                </a:r>
                <a:r>
                  <a:rPr lang="en-US" dirty="0" err="1"/>
                  <a:t>em</a:t>
                </a:r>
                <a:r>
                  <a:rPr lang="en-US" dirty="0"/>
                  <a:t> </a:t>
                </a:r>
                <a:r>
                  <a:rPr lang="en-US" dirty="0" err="1"/>
                  <a:t>Minkowski</a:t>
                </a:r>
                <a:r>
                  <a:rPr lang="en-US" dirty="0"/>
                  <a:t> é </a:t>
                </a:r>
                <a:r>
                  <a:rPr lang="en-US" dirty="0" err="1"/>
                  <a:t>Chebyschev</a:t>
                </a:r>
                <a:r>
                  <a:rPr lang="en-US" dirty="0"/>
                  <a:t> (</a:t>
                </a:r>
                <a:r>
                  <a:rPr lang="en-US" dirty="0" err="1"/>
                  <a:t>Ou</a:t>
                </a:r>
                <a:r>
                  <a:rPr lang="en-US" dirty="0"/>
                  <a:t> </a:t>
                </a:r>
                <a:r>
                  <a:rPr lang="en-US" i="1" dirty="0"/>
                  <a:t>Supremum</a:t>
                </a:r>
                <a:r>
                  <a:rPr lang="en-US" dirty="0"/>
                  <a:t>):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:r>
                  <a:rPr lang="en-US" dirty="0" err="1"/>
                  <a:t>Comparativo</a:t>
                </a:r>
                <a:r>
                  <a:rPr lang="en-US" dirty="0"/>
                  <a:t> </a:t>
                </a:r>
                <a:r>
                  <a:rPr lang="en-US" dirty="0" err="1"/>
                  <a:t>em</a:t>
                </a:r>
                <a:r>
                  <a:rPr lang="en-US" dirty="0"/>
                  <a:t> </a:t>
                </a:r>
                <a:r>
                  <a:rPr lang="en-US" dirty="0" err="1"/>
                  <a:t>espaço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  <a:p>
                <a:pPr marL="742950" lvl="1" indent="-285750">
                  <a:buFontTx/>
                  <a:buChar char="-"/>
                </a:pPr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pPr marL="742950" lvl="1" indent="-285750">
                  <a:buFontTx/>
                  <a:buChar char="-"/>
                </a:pPr>
                <a:endParaRPr lang="en-US" dirty="0"/>
              </a:p>
              <a:p>
                <a:pPr marL="742950" lvl="1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D9A14EE-3F0C-413F-8940-D946ACBE0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626" y="1156362"/>
                <a:ext cx="10813174" cy="2482796"/>
              </a:xfrm>
              <a:prstGeom prst="rect">
                <a:avLst/>
              </a:prstGeom>
              <a:blipFill>
                <a:blip r:embed="rId3"/>
                <a:stretch>
                  <a:fillRect l="-507" t="-1474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4EBC795-15C3-480B-AD57-BB6492E5F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191" y="2481925"/>
            <a:ext cx="4191000" cy="3771900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BBB16231-1EDA-4C96-8A8C-3761C6F899E8}"/>
              </a:ext>
            </a:extLst>
          </p:cNvPr>
          <p:cNvSpPr/>
          <p:nvPr/>
        </p:nvSpPr>
        <p:spPr>
          <a:xfrm>
            <a:off x="7541342" y="2959510"/>
            <a:ext cx="1671484" cy="469490"/>
          </a:xfrm>
          <a:prstGeom prst="wedgeRoundRectCallout">
            <a:avLst>
              <a:gd name="adj1" fmla="val -202854"/>
              <a:gd name="adj2" fmla="val 6604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Chebyschev</a:t>
            </a:r>
            <a:endParaRPr lang="es-CO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5D71912-C0D2-4958-9620-016EC9723C1F}"/>
              </a:ext>
            </a:extLst>
          </p:cNvPr>
          <p:cNvSpPr/>
          <p:nvPr/>
        </p:nvSpPr>
        <p:spPr>
          <a:xfrm>
            <a:off x="7541342" y="3572344"/>
            <a:ext cx="1671484" cy="469490"/>
          </a:xfrm>
          <a:prstGeom prst="wedgeRoundRectCallout">
            <a:avLst>
              <a:gd name="adj1" fmla="val -205838"/>
              <a:gd name="adj2" fmla="val 2300"/>
              <a:gd name="adj3" fmla="val 16667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Euclidiana</a:t>
            </a:r>
            <a:endParaRPr lang="es-CO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A37CCE3B-3AC2-42CE-97DD-950A2C15554D}"/>
              </a:ext>
            </a:extLst>
          </p:cNvPr>
          <p:cNvSpPr/>
          <p:nvPr/>
        </p:nvSpPr>
        <p:spPr>
          <a:xfrm>
            <a:off x="7541342" y="4183810"/>
            <a:ext cx="1671484" cy="469490"/>
          </a:xfrm>
          <a:prstGeom prst="wedgeRoundRectCallout">
            <a:avLst>
              <a:gd name="adj1" fmla="val -186940"/>
              <a:gd name="adj2" fmla="val 5187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Manhattan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380894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96D6-5409-441D-86A2-ACA07CF8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84138"/>
            <a:ext cx="10515600" cy="1325563"/>
          </a:xfrm>
        </p:spPr>
        <p:txBody>
          <a:bodyPr/>
          <a:lstStyle/>
          <a:p>
            <a:r>
              <a:rPr lang="en-US" b="1" i="1" dirty="0" err="1"/>
              <a:t>Atributos</a:t>
            </a:r>
            <a:r>
              <a:rPr lang="en-US" b="1" i="1" dirty="0"/>
              <a:t> </a:t>
            </a:r>
            <a:r>
              <a:rPr lang="en-US" b="1" i="1" dirty="0" err="1"/>
              <a:t>Quantitativos</a:t>
            </a:r>
            <a:br>
              <a:rPr lang="en-US" b="1" i="1" dirty="0"/>
            </a:br>
            <a:r>
              <a:rPr lang="en-US" sz="1800" b="1" i="1" dirty="0" err="1"/>
              <a:t>Métricas</a:t>
            </a:r>
            <a:r>
              <a:rPr lang="en-US" sz="1800" b="1" i="1" dirty="0"/>
              <a:t> de </a:t>
            </a:r>
            <a:r>
              <a:rPr lang="en-US" sz="1800" b="1" i="1" dirty="0" err="1"/>
              <a:t>Minkowski</a:t>
            </a:r>
            <a:endParaRPr lang="en-US" sz="1800" b="1" i="1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9A14EE-3F0C-413F-8940-D946ACBE0361}"/>
              </a:ext>
            </a:extLst>
          </p:cNvPr>
          <p:cNvSpPr txBox="1"/>
          <p:nvPr/>
        </p:nvSpPr>
        <p:spPr>
          <a:xfrm>
            <a:off x="540626" y="1156362"/>
            <a:ext cx="70572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Interpretação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b="1" u="sng" dirty="0"/>
              <a:t>Manhattan</a:t>
            </a:r>
            <a:r>
              <a:rPr lang="en-US" dirty="0"/>
              <a:t>: 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blocos</a:t>
            </a:r>
            <a:r>
              <a:rPr lang="en-US" dirty="0"/>
              <a:t>, leva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homenagem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quarteirões</a:t>
            </a:r>
            <a:r>
              <a:rPr lang="en-US" dirty="0"/>
              <a:t> de Manhattan, é </a:t>
            </a:r>
            <a:r>
              <a:rPr lang="en-US" dirty="0" err="1"/>
              <a:t>comprimento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 para </a:t>
            </a:r>
            <a:r>
              <a:rPr lang="en-US" dirty="0" err="1"/>
              <a:t>conectar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andando</a:t>
            </a:r>
            <a:r>
              <a:rPr lang="en-US" dirty="0"/>
              <a:t> um </a:t>
            </a:r>
            <a:r>
              <a:rPr lang="en-US" dirty="0" err="1"/>
              <a:t>eixo</a:t>
            </a:r>
            <a:r>
              <a:rPr lang="en-US" dirty="0"/>
              <a:t> por </a:t>
            </a:r>
            <a:r>
              <a:rPr lang="en-US" dirty="0" err="1"/>
              <a:t>vez</a:t>
            </a:r>
            <a:r>
              <a:rPr lang="en-US" dirty="0"/>
              <a:t>.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b="1" u="sng" dirty="0" err="1"/>
              <a:t>Euclidiana</a:t>
            </a:r>
            <a:r>
              <a:rPr lang="en-US" dirty="0"/>
              <a:t>: É a </a:t>
            </a:r>
            <a:r>
              <a:rPr lang="en-US" dirty="0" err="1"/>
              <a:t>distância</a:t>
            </a:r>
            <a:r>
              <a:rPr lang="en-US" dirty="0"/>
              <a:t> entre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tal</a:t>
            </a:r>
            <a:r>
              <a:rPr lang="en-US" dirty="0"/>
              <a:t> “</a:t>
            </a:r>
            <a:r>
              <a:rPr lang="en-US" dirty="0" err="1"/>
              <a:t>como</a:t>
            </a:r>
            <a:r>
              <a:rPr lang="en-US" dirty="0"/>
              <a:t> se fosse </a:t>
            </a:r>
            <a:r>
              <a:rPr lang="en-US" dirty="0" err="1"/>
              <a:t>medida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régua</a:t>
            </a:r>
            <a:r>
              <a:rPr lang="en-US" dirty="0"/>
              <a:t>”.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b="1" u="sng" dirty="0" err="1"/>
              <a:t>Chebyschev</a:t>
            </a:r>
            <a:r>
              <a:rPr lang="en-US" dirty="0"/>
              <a:t>: É a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dirty="0" err="1"/>
              <a:t>verificada</a:t>
            </a:r>
            <a:r>
              <a:rPr lang="en-US" dirty="0"/>
              <a:t> </a:t>
            </a:r>
            <a:r>
              <a:rPr lang="en-US" dirty="0" err="1"/>
              <a:t>dentre</a:t>
            </a:r>
            <a:r>
              <a:rPr lang="en-US" dirty="0"/>
              <a:t> as </a:t>
            </a:r>
            <a:r>
              <a:rPr lang="en-US" dirty="0" err="1"/>
              <a:t>projeções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um dos </a:t>
            </a:r>
            <a:r>
              <a:rPr lang="en-US" dirty="0" err="1"/>
              <a:t>eixos</a:t>
            </a:r>
            <a:r>
              <a:rPr lang="en-US" dirty="0"/>
              <a:t>.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EBC795-15C3-480B-AD57-BB6492E5F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155" y="1784364"/>
            <a:ext cx="4191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05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96D6-5409-441D-86A2-ACA07CF8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84138"/>
            <a:ext cx="10515600" cy="1325563"/>
          </a:xfrm>
        </p:spPr>
        <p:txBody>
          <a:bodyPr/>
          <a:lstStyle/>
          <a:p>
            <a:r>
              <a:rPr lang="en-US" b="1" i="1" dirty="0" err="1"/>
              <a:t>Atributos</a:t>
            </a:r>
            <a:r>
              <a:rPr lang="en-US" b="1" i="1" dirty="0"/>
              <a:t> </a:t>
            </a:r>
            <a:r>
              <a:rPr lang="en-US" b="1" i="1" dirty="0" err="1"/>
              <a:t>Quantitativos</a:t>
            </a:r>
            <a:br>
              <a:rPr lang="en-US" b="1" i="1" dirty="0"/>
            </a:br>
            <a:r>
              <a:rPr lang="en-US" sz="1800" b="1" i="1" dirty="0" err="1"/>
              <a:t>Métricas</a:t>
            </a:r>
            <a:r>
              <a:rPr lang="en-US" sz="1800" b="1" i="1" dirty="0"/>
              <a:t> de </a:t>
            </a:r>
            <a:r>
              <a:rPr lang="en-US" sz="1800" b="1" i="1" dirty="0" err="1"/>
              <a:t>Minkowski</a:t>
            </a:r>
            <a:endParaRPr lang="en-US" sz="1800" b="1" i="1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9A14EE-3F0C-413F-8940-D946ACBE0361}"/>
              </a:ext>
            </a:extLst>
          </p:cNvPr>
          <p:cNvSpPr txBox="1"/>
          <p:nvPr/>
        </p:nvSpPr>
        <p:spPr>
          <a:xfrm>
            <a:off x="0" y="1156362"/>
            <a:ext cx="75978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Uso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/>
              <a:t>As </a:t>
            </a:r>
            <a:r>
              <a:rPr lang="en-US" dirty="0" err="1"/>
              <a:t>métricas</a:t>
            </a:r>
            <a:r>
              <a:rPr lang="en-US" dirty="0"/>
              <a:t> de </a:t>
            </a:r>
            <a:r>
              <a:rPr lang="en-US" dirty="0" err="1"/>
              <a:t>Minkowski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sensíveis</a:t>
            </a:r>
            <a:r>
              <a:rPr lang="en-US" dirty="0"/>
              <a:t> a magnitude dos dados. </a:t>
            </a:r>
            <a:r>
              <a:rPr lang="en-US" dirty="0" err="1"/>
              <a:t>Assim</a:t>
            </a:r>
            <a:r>
              <a:rPr lang="en-US" dirty="0"/>
              <a:t>, </a:t>
            </a:r>
            <a:r>
              <a:rPr lang="en-US" dirty="0" err="1"/>
              <a:t>atributos</a:t>
            </a:r>
            <a:r>
              <a:rPr lang="en-US" dirty="0"/>
              <a:t> com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variância</a:t>
            </a:r>
            <a:r>
              <a:rPr lang="en-US" dirty="0"/>
              <a:t> </a:t>
            </a:r>
            <a:r>
              <a:rPr lang="en-US" dirty="0" err="1"/>
              <a:t>tendem</a:t>
            </a:r>
            <a:r>
              <a:rPr lang="en-US" dirty="0"/>
              <a:t> a </a:t>
            </a:r>
            <a:r>
              <a:rPr lang="en-US" dirty="0" err="1"/>
              <a:t>dominar</a:t>
            </a:r>
            <a:r>
              <a:rPr lang="en-US" dirty="0"/>
              <a:t> a </a:t>
            </a:r>
            <a:r>
              <a:rPr lang="en-US" dirty="0" err="1"/>
              <a:t>análise</a:t>
            </a:r>
            <a:r>
              <a:rPr lang="en-US" dirty="0"/>
              <a:t>. Ex.: </a:t>
            </a:r>
          </a:p>
          <a:p>
            <a:pPr marL="1257300" lvl="2" indent="-342900">
              <a:buAutoNum type="arabicPeriod"/>
            </a:pPr>
            <a:r>
              <a:rPr lang="en-US" dirty="0"/>
              <a:t>Altura Vs </a:t>
            </a:r>
            <a:r>
              <a:rPr lang="en-US" dirty="0" err="1"/>
              <a:t>Idade</a:t>
            </a:r>
            <a:r>
              <a:rPr lang="en-US" dirty="0"/>
              <a:t>; </a:t>
            </a:r>
          </a:p>
          <a:p>
            <a:pPr marL="1257300" lvl="2" indent="-342900">
              <a:buAutoNum type="arabicPeriod"/>
            </a:pPr>
            <a:r>
              <a:rPr lang="en-US" dirty="0"/>
              <a:t>Renda Annual Vs </a:t>
            </a:r>
            <a:r>
              <a:rPr lang="en-US" dirty="0" err="1"/>
              <a:t>Gasto</a:t>
            </a:r>
            <a:r>
              <a:rPr lang="en-US" dirty="0"/>
              <a:t> </a:t>
            </a:r>
            <a:r>
              <a:rPr lang="en-US" dirty="0" err="1"/>
              <a:t>Médio</a:t>
            </a:r>
            <a:r>
              <a:rPr lang="en-US" dirty="0"/>
              <a:t> </a:t>
            </a:r>
            <a:r>
              <a:rPr lang="en-US" dirty="0" err="1"/>
              <a:t>Diário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/>
              <a:t>Dado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ponto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boa </a:t>
            </a:r>
            <a:r>
              <a:rPr lang="en-US" dirty="0" err="1"/>
              <a:t>prática</a:t>
            </a:r>
            <a:r>
              <a:rPr lang="en-US" dirty="0"/>
              <a:t> é </a:t>
            </a:r>
            <a:r>
              <a:rPr lang="en-US" dirty="0" err="1"/>
              <a:t>normalizar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por media/</a:t>
            </a:r>
            <a:r>
              <a:rPr lang="en-US" dirty="0" err="1"/>
              <a:t>desvio</a:t>
            </a:r>
            <a:r>
              <a:rPr lang="en-US" dirty="0"/>
              <a:t> </a:t>
            </a:r>
            <a:r>
              <a:rPr lang="en-US" dirty="0" err="1"/>
              <a:t>padrão</a:t>
            </a:r>
            <a:r>
              <a:rPr lang="en-US" dirty="0"/>
              <a:t>.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/>
              <a:t>As </a:t>
            </a:r>
            <a:r>
              <a:rPr lang="en-US" dirty="0" err="1"/>
              <a:t>medidas</a:t>
            </a:r>
            <a:r>
              <a:rPr lang="en-US" dirty="0"/>
              <a:t> de </a:t>
            </a:r>
            <a:r>
              <a:rPr lang="en-US" dirty="0" err="1"/>
              <a:t>norma</a:t>
            </a:r>
            <a:r>
              <a:rPr lang="en-US" dirty="0"/>
              <a:t> 1 Manhattan e </a:t>
            </a:r>
            <a:r>
              <a:rPr lang="en-US" dirty="0" err="1"/>
              <a:t>Chebyschev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sensiveis</a:t>
            </a:r>
            <a:r>
              <a:rPr lang="en-US" dirty="0"/>
              <a:t> a outliers que a 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dirty="0" err="1"/>
              <a:t>Euclidiana</a:t>
            </a:r>
            <a:r>
              <a:rPr lang="en-US" dirty="0"/>
              <a:t>.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EBC795-15C3-480B-AD57-BB6492E5F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155" y="1784364"/>
            <a:ext cx="4191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05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96D6-5409-441D-86A2-ACA07CF8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84138"/>
            <a:ext cx="10515600" cy="1325563"/>
          </a:xfrm>
        </p:spPr>
        <p:txBody>
          <a:bodyPr/>
          <a:lstStyle/>
          <a:p>
            <a:r>
              <a:rPr lang="en-US" b="1" i="1" dirty="0" err="1"/>
              <a:t>Atributos</a:t>
            </a:r>
            <a:r>
              <a:rPr lang="en-US" b="1" i="1" dirty="0"/>
              <a:t> </a:t>
            </a:r>
            <a:r>
              <a:rPr lang="en-US" b="1" i="1" dirty="0" err="1"/>
              <a:t>Quantitativos</a:t>
            </a:r>
            <a:br>
              <a:rPr lang="en-US" b="1" i="1" dirty="0"/>
            </a:br>
            <a:r>
              <a:rPr lang="en-US" sz="1800" b="1" i="1" dirty="0" err="1"/>
              <a:t>Similaridade</a:t>
            </a:r>
            <a:r>
              <a:rPr lang="en-US" sz="1800" b="1" i="1" dirty="0"/>
              <a:t> por </a:t>
            </a:r>
            <a:r>
              <a:rPr lang="en-US" sz="1800" b="1" i="1" dirty="0" err="1"/>
              <a:t>coseno</a:t>
            </a:r>
            <a:endParaRPr lang="en-US" sz="1800" b="1" i="1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9A14EE-3F0C-413F-8940-D946ACBE0361}"/>
              </a:ext>
            </a:extLst>
          </p:cNvPr>
          <p:cNvSpPr txBox="1"/>
          <p:nvPr/>
        </p:nvSpPr>
        <p:spPr>
          <a:xfrm>
            <a:off x="540627" y="1156362"/>
            <a:ext cx="618402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 </a:t>
            </a:r>
            <a:r>
              <a:rPr lang="en-US" dirty="0" err="1"/>
              <a:t>similaridade</a:t>
            </a:r>
            <a:r>
              <a:rPr lang="en-US" dirty="0"/>
              <a:t> por </a:t>
            </a:r>
            <a:r>
              <a:rPr lang="en-US" dirty="0" err="1"/>
              <a:t>coseno</a:t>
            </a:r>
            <a:r>
              <a:rPr lang="en-US" dirty="0"/>
              <a:t> é um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usada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comparação</a:t>
            </a:r>
            <a:r>
              <a:rPr lang="en-US" dirty="0"/>
              <a:t> de </a:t>
            </a:r>
            <a:r>
              <a:rPr lang="en-US" dirty="0" err="1"/>
              <a:t>textos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Trabalha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etapas</a:t>
            </a:r>
            <a:r>
              <a:rPr lang="en-US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en-US" dirty="0" err="1"/>
              <a:t>Mapeia</a:t>
            </a:r>
            <a:r>
              <a:rPr lang="en-US" dirty="0"/>
              <a:t> </a:t>
            </a:r>
            <a:r>
              <a:rPr lang="en-US" dirty="0" err="1"/>
              <a:t>vetores</a:t>
            </a:r>
            <a:r>
              <a:rPr lang="en-US" dirty="0"/>
              <a:t> entre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pontos</a:t>
            </a:r>
            <a:r>
              <a:rPr lang="en-US" dirty="0"/>
              <a:t> e a </a:t>
            </a:r>
            <a:r>
              <a:rPr lang="en-US" dirty="0" err="1"/>
              <a:t>origem</a:t>
            </a:r>
            <a:r>
              <a:rPr lang="en-US" dirty="0"/>
              <a:t> do </a:t>
            </a:r>
            <a:r>
              <a:rPr lang="en-US" dirty="0" err="1"/>
              <a:t>plano</a:t>
            </a:r>
            <a:r>
              <a:rPr lang="en-US" dirty="0"/>
              <a:t> (zeros)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/>
              <a:t>Para pares de </a:t>
            </a:r>
            <a:r>
              <a:rPr lang="en-US" dirty="0" err="1"/>
              <a:t>vetores</a:t>
            </a:r>
            <a:r>
              <a:rPr lang="en-US" dirty="0"/>
              <a:t>, </a:t>
            </a:r>
            <a:r>
              <a:rPr lang="en-US" dirty="0" err="1"/>
              <a:t>calcula</a:t>
            </a:r>
            <a:r>
              <a:rPr lang="en-US" dirty="0"/>
              <a:t> o </a:t>
            </a:r>
            <a:r>
              <a:rPr lang="en-US" dirty="0" err="1"/>
              <a:t>ângulo</a:t>
            </a:r>
            <a:r>
              <a:rPr lang="en-US" dirty="0"/>
              <a:t> </a:t>
            </a:r>
            <a:r>
              <a:rPr lang="en-US" dirty="0" err="1"/>
              <a:t>formado</a:t>
            </a:r>
            <a:r>
              <a:rPr lang="en-US" dirty="0"/>
              <a:t> entre </a:t>
            </a:r>
            <a:r>
              <a:rPr lang="en-US" dirty="0" err="1"/>
              <a:t>eles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B4F11F-0125-41E7-89DB-4ED7518DC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0" y="941632"/>
            <a:ext cx="5124450" cy="4676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19CDCF-9EA6-4CB9-B154-C90935BDD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38" y="1963066"/>
            <a:ext cx="50196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96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96D6-5409-441D-86A2-ACA07CF8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84138"/>
            <a:ext cx="10515600" cy="1325563"/>
          </a:xfrm>
        </p:spPr>
        <p:txBody>
          <a:bodyPr/>
          <a:lstStyle/>
          <a:p>
            <a:r>
              <a:rPr lang="en-US" b="1" i="1" dirty="0" err="1"/>
              <a:t>Atributos</a:t>
            </a:r>
            <a:r>
              <a:rPr lang="en-US" b="1" i="1" dirty="0"/>
              <a:t> </a:t>
            </a:r>
            <a:r>
              <a:rPr lang="en-US" b="1" i="1" dirty="0" err="1"/>
              <a:t>Quantitativos</a:t>
            </a:r>
            <a:br>
              <a:rPr lang="en-US" b="1" i="1" dirty="0"/>
            </a:br>
            <a:r>
              <a:rPr lang="en-US" sz="1800" b="1" i="1" dirty="0" err="1"/>
              <a:t>Similaridade</a:t>
            </a:r>
            <a:r>
              <a:rPr lang="en-US" sz="1800" b="1" i="1" dirty="0"/>
              <a:t> por </a:t>
            </a:r>
            <a:r>
              <a:rPr lang="en-US" sz="1800" b="1" i="1" dirty="0" err="1"/>
              <a:t>coseno</a:t>
            </a:r>
            <a:endParaRPr lang="en-US" sz="1800" b="1" i="1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9A14EE-3F0C-413F-8940-D946ACBE0361}"/>
              </a:ext>
            </a:extLst>
          </p:cNvPr>
          <p:cNvSpPr txBox="1"/>
          <p:nvPr/>
        </p:nvSpPr>
        <p:spPr>
          <a:xfrm>
            <a:off x="540627" y="1156362"/>
            <a:ext cx="618402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uso</a:t>
            </a:r>
            <a:r>
              <a:rPr lang="en-US" dirty="0"/>
              <a:t> do </a:t>
            </a:r>
            <a:r>
              <a:rPr lang="en-US" dirty="0" err="1"/>
              <a:t>ângulo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invés</a:t>
            </a:r>
            <a:r>
              <a:rPr lang="en-US" dirty="0"/>
              <a:t> da </a:t>
            </a:r>
            <a:r>
              <a:rPr lang="en-US" dirty="0" err="1"/>
              <a:t>norma</a:t>
            </a:r>
            <a:r>
              <a:rPr lang="en-US" dirty="0"/>
              <a:t> </a:t>
            </a:r>
            <a:r>
              <a:rPr lang="en-US" dirty="0" err="1"/>
              <a:t>faz</a:t>
            </a:r>
            <a:r>
              <a:rPr lang="en-US" dirty="0"/>
              <a:t> com que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distância</a:t>
            </a:r>
            <a:r>
              <a:rPr lang="en-US" dirty="0"/>
              <a:t> se </a:t>
            </a:r>
            <a:r>
              <a:rPr lang="en-US" dirty="0" err="1"/>
              <a:t>preocupe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com a </a:t>
            </a:r>
            <a:r>
              <a:rPr lang="en-US" dirty="0" err="1"/>
              <a:t>orientação</a:t>
            </a:r>
            <a:r>
              <a:rPr lang="en-US" dirty="0"/>
              <a:t> dos </a:t>
            </a:r>
            <a:r>
              <a:rPr lang="en-US" dirty="0" err="1"/>
              <a:t>vetores</a:t>
            </a:r>
            <a:r>
              <a:rPr lang="en-US" dirty="0"/>
              <a:t>, </a:t>
            </a:r>
            <a:r>
              <a:rPr lang="en-US" dirty="0" err="1"/>
              <a:t>menos</a:t>
            </a:r>
            <a:r>
              <a:rPr lang="en-US" dirty="0"/>
              <a:t> com a magnitude dos </a:t>
            </a:r>
            <a:r>
              <a:rPr lang="en-US" dirty="0" err="1"/>
              <a:t>atributos</a:t>
            </a:r>
            <a:r>
              <a:rPr lang="en-US" dirty="0"/>
              <a:t>.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/>
              <a:t>Para o </a:t>
            </a:r>
            <a:r>
              <a:rPr lang="en-US" dirty="0" err="1"/>
              <a:t>caso</a:t>
            </a:r>
            <a:r>
              <a:rPr lang="en-US" dirty="0"/>
              <a:t> de </a:t>
            </a:r>
            <a:r>
              <a:rPr lang="en-US" dirty="0" err="1"/>
              <a:t>texto</a:t>
            </a:r>
            <a:r>
              <a:rPr lang="en-US" dirty="0"/>
              <a:t>,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contribui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comparação</a:t>
            </a:r>
            <a:r>
              <a:rPr lang="en-US" dirty="0"/>
              <a:t> de </a:t>
            </a:r>
            <a:r>
              <a:rPr lang="en-US" dirty="0" err="1"/>
              <a:t>textos</a:t>
            </a:r>
            <a:r>
              <a:rPr lang="en-US" dirty="0"/>
              <a:t> de </a:t>
            </a:r>
            <a:r>
              <a:rPr lang="en-US" dirty="0" err="1"/>
              <a:t>tamanho</a:t>
            </a:r>
            <a:r>
              <a:rPr lang="en-US" dirty="0"/>
              <a:t> </a:t>
            </a:r>
            <a:r>
              <a:rPr lang="en-US" dirty="0" err="1"/>
              <a:t>diferente</a:t>
            </a:r>
            <a:r>
              <a:rPr lang="en-US" dirty="0"/>
              <a:t> mas com </a:t>
            </a:r>
            <a:r>
              <a:rPr lang="en-US" dirty="0" err="1"/>
              <a:t>vocabulário</a:t>
            </a:r>
            <a:r>
              <a:rPr lang="en-US" dirty="0"/>
              <a:t> </a:t>
            </a:r>
            <a:r>
              <a:rPr lang="en-US" dirty="0" err="1"/>
              <a:t>parecido</a:t>
            </a:r>
            <a:r>
              <a:rPr lang="en-US" dirty="0"/>
              <a:t>.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/>
              <a:t>Um </a:t>
            </a:r>
            <a:r>
              <a:rPr lang="en-US" dirty="0" err="1"/>
              <a:t>artigo</a:t>
            </a:r>
            <a:r>
              <a:rPr lang="en-US" dirty="0"/>
              <a:t> </a:t>
            </a:r>
            <a:r>
              <a:rPr lang="en-US" dirty="0" err="1"/>
              <a:t>interessante</a:t>
            </a:r>
            <a:r>
              <a:rPr lang="en-US" dirty="0"/>
              <a:t> para </a:t>
            </a:r>
            <a:r>
              <a:rPr lang="en-US" dirty="0" err="1"/>
              <a:t>explorar</a:t>
            </a:r>
            <a:r>
              <a:rPr lang="en-US" dirty="0"/>
              <a:t> a </a:t>
            </a:r>
            <a:r>
              <a:rPr lang="en-US" dirty="0" err="1"/>
              <a:t>distância</a:t>
            </a:r>
            <a:r>
              <a:rPr lang="en-US" dirty="0"/>
              <a:t> de </a:t>
            </a:r>
            <a:r>
              <a:rPr lang="en-US" dirty="0" err="1"/>
              <a:t>cosenos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prática</a:t>
            </a:r>
            <a:r>
              <a:rPr lang="en-US" dirty="0"/>
              <a:t>: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1200150" lvl="2" indent="-285750">
              <a:buFontTx/>
              <a:buChar char="-"/>
            </a:pPr>
            <a:r>
              <a:rPr lang="en-US" dirty="0">
                <a:hlinkClick r:id="rId3"/>
              </a:rPr>
              <a:t>https://cmry.github.io/notes/euclidean-v-cosine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B4F11F-0125-41E7-89DB-4ED7518DC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650" y="941632"/>
            <a:ext cx="512445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27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96D6-5409-441D-86A2-ACA07CF8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84138"/>
            <a:ext cx="10515600" cy="1325563"/>
          </a:xfrm>
        </p:spPr>
        <p:txBody>
          <a:bodyPr/>
          <a:lstStyle/>
          <a:p>
            <a:r>
              <a:rPr lang="en-US" b="1" i="1" dirty="0" err="1"/>
              <a:t>Atributos</a:t>
            </a:r>
            <a:r>
              <a:rPr lang="en-US" b="1" i="1" dirty="0"/>
              <a:t> </a:t>
            </a:r>
            <a:r>
              <a:rPr lang="en-US" b="1" i="1" dirty="0" err="1"/>
              <a:t>Qualitativos</a:t>
            </a:r>
            <a:br>
              <a:rPr lang="en-US" b="1" i="1" dirty="0"/>
            </a:br>
            <a:r>
              <a:rPr lang="en-US" sz="1800" b="1" i="1" dirty="0" err="1"/>
              <a:t>Distância</a:t>
            </a:r>
            <a:r>
              <a:rPr lang="en-US" sz="1800" b="1" i="1" dirty="0"/>
              <a:t> de Hamming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D4E9EA2E-AFDA-4F17-B19C-1D0B839CB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123" y="1818041"/>
            <a:ext cx="2986842" cy="32219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9A14EE-3F0C-413F-8940-D946ACBE0361}"/>
              </a:ext>
            </a:extLst>
          </p:cNvPr>
          <p:cNvSpPr txBox="1"/>
          <p:nvPr/>
        </p:nvSpPr>
        <p:spPr>
          <a:xfrm>
            <a:off x="890822" y="2099080"/>
            <a:ext cx="68423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É o </a:t>
            </a:r>
            <a:r>
              <a:rPr lang="en-US" dirty="0" err="1"/>
              <a:t>caso</a:t>
            </a:r>
            <a:r>
              <a:rPr lang="en-US" dirty="0"/>
              <a:t> particular da </a:t>
            </a:r>
            <a:r>
              <a:rPr lang="en-US" dirty="0" err="1"/>
              <a:t>distância</a:t>
            </a:r>
            <a:r>
              <a:rPr lang="en-US" dirty="0"/>
              <a:t> Manhattan para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de um </a:t>
            </a:r>
            <a:r>
              <a:rPr lang="en-US" dirty="0" err="1"/>
              <a:t>atributo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binários</a:t>
            </a:r>
            <a:r>
              <a:rPr lang="en-US" dirty="0"/>
              <a:t> (One Hot Encoding).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É a simples </a:t>
            </a:r>
            <a:r>
              <a:rPr lang="en-US" dirty="0" err="1"/>
              <a:t>contagem</a:t>
            </a:r>
            <a:r>
              <a:rPr lang="en-US" dirty="0"/>
              <a:t> de </a:t>
            </a:r>
            <a:r>
              <a:rPr lang="en-US" dirty="0" err="1"/>
              <a:t>atributos</a:t>
            </a:r>
            <a:r>
              <a:rPr lang="en-US" dirty="0"/>
              <a:t> com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 entre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registros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/>
              <a:t>Se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iguais</a:t>
            </a:r>
            <a:r>
              <a:rPr lang="en-US" dirty="0"/>
              <a:t>, </a:t>
            </a:r>
            <a:r>
              <a:rPr lang="en-US" dirty="0" err="1"/>
              <a:t>conta</a:t>
            </a:r>
            <a:r>
              <a:rPr lang="en-US" dirty="0"/>
              <a:t> zero.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, </a:t>
            </a:r>
            <a:r>
              <a:rPr lang="en-US" dirty="0" err="1"/>
              <a:t>conta</a:t>
            </a:r>
            <a:r>
              <a:rPr lang="en-US" dirty="0"/>
              <a:t> um.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comum</a:t>
            </a:r>
            <a:r>
              <a:rPr lang="en-US" dirty="0"/>
              <a:t>,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próximos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registros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1930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96D6-5409-441D-86A2-ACA07CF8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84138"/>
            <a:ext cx="10515600" cy="1325563"/>
          </a:xfrm>
        </p:spPr>
        <p:txBody>
          <a:bodyPr/>
          <a:lstStyle/>
          <a:p>
            <a:r>
              <a:rPr lang="en-US" b="1" i="1" dirty="0" err="1"/>
              <a:t>Atributos</a:t>
            </a:r>
            <a:r>
              <a:rPr lang="en-US" b="1" i="1" dirty="0"/>
              <a:t> </a:t>
            </a:r>
            <a:r>
              <a:rPr lang="en-US" b="1" i="1" dirty="0" err="1"/>
              <a:t>Qualitativos</a:t>
            </a:r>
            <a:br>
              <a:rPr lang="en-US" b="1" i="1" dirty="0"/>
            </a:br>
            <a:r>
              <a:rPr lang="en-US" sz="1800" b="1" i="1" dirty="0" err="1"/>
              <a:t>Distância</a:t>
            </a:r>
            <a:r>
              <a:rPr lang="en-US" sz="1800" b="1" i="1" dirty="0"/>
              <a:t> de Hamming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  <p:pic>
        <p:nvPicPr>
          <p:cNvPr id="10" name="Picture 9" descr="A picture containing sitting, computer, dark, clock&#10;&#10;Description automatically generated">
            <a:extLst>
              <a:ext uri="{FF2B5EF4-FFF2-40B4-BE49-F238E27FC236}">
                <a16:creationId xmlns:a16="http://schemas.microsoft.com/office/drawing/2014/main" id="{38B55DE6-A061-4AD5-839E-187C432E2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915" y="1241425"/>
            <a:ext cx="5688153" cy="44927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145402-5D21-4B5E-B57B-DDAAD5F828CD}"/>
              </a:ext>
            </a:extLst>
          </p:cNvPr>
          <p:cNvSpPr txBox="1"/>
          <p:nvPr/>
        </p:nvSpPr>
        <p:spPr>
          <a:xfrm>
            <a:off x="342900" y="2021259"/>
            <a:ext cx="68423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Qual a </a:t>
            </a:r>
            <a:r>
              <a:rPr lang="en-US" dirty="0" err="1"/>
              <a:t>distância</a:t>
            </a:r>
            <a:r>
              <a:rPr lang="en-US" dirty="0"/>
              <a:t> entre o </a:t>
            </a:r>
            <a:r>
              <a:rPr lang="en-US" dirty="0" err="1"/>
              <a:t>ponto</a:t>
            </a:r>
            <a:r>
              <a:rPr lang="en-US" dirty="0"/>
              <a:t> 010 e 111 (Azul)?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Qual a </a:t>
            </a:r>
            <a:r>
              <a:rPr lang="en-US" dirty="0" err="1"/>
              <a:t>distância</a:t>
            </a:r>
            <a:r>
              <a:rPr lang="en-US" dirty="0"/>
              <a:t> entre o </a:t>
            </a:r>
            <a:r>
              <a:rPr lang="en-US" dirty="0" err="1"/>
              <a:t>ponto</a:t>
            </a:r>
            <a:r>
              <a:rPr lang="en-US" dirty="0"/>
              <a:t> 100 e 011 (Vermelho)?</a:t>
            </a:r>
          </a:p>
        </p:txBody>
      </p:sp>
    </p:spTree>
    <p:extLst>
      <p:ext uri="{BB962C8B-B14F-4D97-AF65-F5344CB8AC3E}">
        <p14:creationId xmlns:p14="http://schemas.microsoft.com/office/powerpoint/2010/main" val="478222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7E2F6-2F18-475A-9B5B-A81CC84DA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3536" y="1783959"/>
            <a:ext cx="4948342" cy="2889114"/>
          </a:xfrm>
        </p:spPr>
        <p:txBody>
          <a:bodyPr anchor="b">
            <a:normAutofit/>
          </a:bodyPr>
          <a:lstStyle/>
          <a:p>
            <a:pPr algn="l"/>
            <a:r>
              <a:rPr lang="pt-BR" sz="5100" dirty="0">
                <a:solidFill>
                  <a:schemeClr val="bg1"/>
                </a:solidFill>
              </a:rPr>
              <a:t>Análise de Agrupamentos:</a:t>
            </a:r>
            <a:br>
              <a:rPr lang="pt-BR" sz="5100" dirty="0">
                <a:solidFill>
                  <a:schemeClr val="bg1"/>
                </a:solidFill>
              </a:rPr>
            </a:br>
            <a:r>
              <a:rPr lang="pt-BR" sz="4000" dirty="0">
                <a:solidFill>
                  <a:schemeClr val="bg1"/>
                </a:solidFill>
              </a:rPr>
              <a:t>Introdução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FA99B-7849-4E56-98BD-3975E8897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Juvenal J. Duarte</a:t>
            </a:r>
          </a:p>
        </p:txBody>
      </p:sp>
      <p:sp>
        <p:nvSpPr>
          <p:cNvPr id="22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1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043CFA-F604-4760-9512-BE188F94A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2218695"/>
            <a:ext cx="4047843" cy="10524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B7BA9-E499-4CC7-A5A3-90117326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6B3AB-803C-422E-A7AA-810116F19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832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7E2F6-2F18-475A-9B5B-A81CC84DA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3536" y="1783959"/>
            <a:ext cx="4948342" cy="2889114"/>
          </a:xfrm>
        </p:spPr>
        <p:txBody>
          <a:bodyPr anchor="b">
            <a:normAutofit/>
          </a:bodyPr>
          <a:lstStyle/>
          <a:p>
            <a:pPr algn="l"/>
            <a:r>
              <a:rPr lang="pt-BR" sz="5400" dirty="0">
                <a:solidFill>
                  <a:schemeClr val="bg1"/>
                </a:solidFill>
              </a:rPr>
              <a:t>Avaliação de resultados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FA99B-7849-4E56-98BD-3975E8897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Juvenal J. Duarte</a:t>
            </a:r>
          </a:p>
        </p:txBody>
      </p:sp>
      <p:sp>
        <p:nvSpPr>
          <p:cNvPr id="22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1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043CFA-F604-4760-9512-BE188F94A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2218695"/>
            <a:ext cx="4047843" cy="10524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B7BA9-E499-4CC7-A5A3-90117326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6B3AB-803C-422E-A7AA-810116F19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635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96D6-5409-441D-86A2-ACA07CF8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84138"/>
            <a:ext cx="10515600" cy="1325563"/>
          </a:xfrm>
        </p:spPr>
        <p:txBody>
          <a:bodyPr/>
          <a:lstStyle/>
          <a:p>
            <a:r>
              <a:rPr lang="en-US" b="1" i="1" dirty="0" err="1"/>
              <a:t>Avaliação</a:t>
            </a:r>
            <a:r>
              <a:rPr lang="en-US" b="1" i="1" dirty="0"/>
              <a:t> de </a:t>
            </a:r>
            <a:r>
              <a:rPr lang="en-US" b="1" i="1" dirty="0" err="1"/>
              <a:t>resultados</a:t>
            </a:r>
            <a:br>
              <a:rPr lang="en-US" b="1" i="1" dirty="0"/>
            </a:br>
            <a:r>
              <a:rPr lang="en-US" sz="1800" b="1" i="1" dirty="0" err="1"/>
              <a:t>Análise</a:t>
            </a:r>
            <a:r>
              <a:rPr lang="en-US" sz="1800" b="1" i="1" dirty="0"/>
              <a:t> </a:t>
            </a:r>
            <a:r>
              <a:rPr lang="en-US" sz="1800" b="1" i="1" dirty="0" err="1"/>
              <a:t>Quantitativa</a:t>
            </a:r>
            <a:endParaRPr lang="en-US" sz="1800" b="1" i="1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45402-5D21-4B5E-B57B-DDAAD5F828CD}"/>
              </a:ext>
            </a:extLst>
          </p:cNvPr>
          <p:cNvSpPr txBox="1"/>
          <p:nvPr/>
        </p:nvSpPr>
        <p:spPr>
          <a:xfrm>
            <a:off x="342900" y="1389492"/>
            <a:ext cx="64652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 </a:t>
            </a:r>
            <a:r>
              <a:rPr lang="en-US" dirty="0" err="1"/>
              <a:t>avaliação</a:t>
            </a:r>
            <a:r>
              <a:rPr lang="en-US" dirty="0"/>
              <a:t> de </a:t>
            </a:r>
            <a:r>
              <a:rPr lang="en-US" dirty="0" err="1"/>
              <a:t>agrupamentos</a:t>
            </a:r>
            <a:r>
              <a:rPr lang="en-US" dirty="0"/>
              <a:t> é </a:t>
            </a:r>
            <a:r>
              <a:rPr lang="en-US" dirty="0" err="1"/>
              <a:t>complexa</a:t>
            </a:r>
            <a:r>
              <a:rPr lang="en-US" dirty="0"/>
              <a:t>,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temos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</a:t>
            </a:r>
            <a:r>
              <a:rPr lang="en-US" dirty="0" err="1"/>
              <a:t>clara</a:t>
            </a:r>
            <a:r>
              <a:rPr lang="en-US" dirty="0"/>
              <a:t> do que </a:t>
            </a:r>
            <a:r>
              <a:rPr lang="en-US" dirty="0" err="1"/>
              <a:t>procuramos</a:t>
            </a:r>
            <a:r>
              <a:rPr lang="en-US" dirty="0"/>
              <a:t> no </a:t>
            </a:r>
            <a:r>
              <a:rPr lang="en-US" dirty="0" err="1"/>
              <a:t>início</a:t>
            </a:r>
            <a:r>
              <a:rPr lang="en-US" dirty="0"/>
              <a:t> do </a:t>
            </a:r>
            <a:r>
              <a:rPr lang="en-US" dirty="0" err="1"/>
              <a:t>exercício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Por outro </a:t>
            </a:r>
            <a:r>
              <a:rPr lang="en-US" dirty="0" err="1"/>
              <a:t>lado</a:t>
            </a:r>
            <a:r>
              <a:rPr lang="en-US" dirty="0"/>
              <a:t>, </a:t>
            </a:r>
            <a:r>
              <a:rPr lang="en-US" dirty="0" err="1"/>
              <a:t>temos</a:t>
            </a:r>
            <a:r>
              <a:rPr lang="en-US" dirty="0"/>
              <a:t> que </a:t>
            </a:r>
            <a:r>
              <a:rPr lang="en-US" dirty="0" err="1"/>
              <a:t>uma</a:t>
            </a:r>
            <a:r>
              <a:rPr lang="en-US" dirty="0"/>
              <a:t> boa </a:t>
            </a:r>
            <a:r>
              <a:rPr lang="en-US" dirty="0" err="1"/>
              <a:t>separação</a:t>
            </a:r>
            <a:r>
              <a:rPr lang="en-US" dirty="0"/>
              <a:t> </a:t>
            </a:r>
            <a:r>
              <a:rPr lang="en-US" dirty="0" err="1"/>
              <a:t>deveria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contar</a:t>
            </a:r>
            <a:r>
              <a:rPr lang="en-US" dirty="0"/>
              <a:t> com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básicas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b="1" dirty="0"/>
              <a:t>Alta </a:t>
            </a:r>
            <a:r>
              <a:rPr lang="en-US" b="1" dirty="0" err="1"/>
              <a:t>similaridade</a:t>
            </a:r>
            <a:r>
              <a:rPr lang="en-US" b="1" dirty="0"/>
              <a:t> intra cluster</a:t>
            </a:r>
            <a:r>
              <a:rPr lang="en-US" dirty="0"/>
              <a:t>: </a:t>
            </a:r>
            <a:r>
              <a:rPr lang="en-US" dirty="0" err="1"/>
              <a:t>distâncias</a:t>
            </a:r>
            <a:r>
              <a:rPr lang="en-US" dirty="0"/>
              <a:t> </a:t>
            </a:r>
            <a:r>
              <a:rPr lang="en-US" dirty="0" err="1"/>
              <a:t>pequenas</a:t>
            </a:r>
            <a:r>
              <a:rPr lang="en-US" dirty="0"/>
              <a:t> entre </a:t>
            </a:r>
            <a:r>
              <a:rPr lang="en-US" dirty="0" err="1"/>
              <a:t>pontos</a:t>
            </a:r>
            <a:r>
              <a:rPr lang="en-US" dirty="0"/>
              <a:t> de um </a:t>
            </a:r>
            <a:r>
              <a:rPr lang="en-US" dirty="0" err="1"/>
              <a:t>mesmo</a:t>
            </a:r>
            <a:r>
              <a:rPr lang="en-US" dirty="0"/>
              <a:t> cluster.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b="1" dirty="0" err="1"/>
              <a:t>Baixa</a:t>
            </a:r>
            <a:r>
              <a:rPr lang="en-US" b="1" dirty="0"/>
              <a:t> </a:t>
            </a:r>
            <a:r>
              <a:rPr lang="en-US" b="1" dirty="0" err="1"/>
              <a:t>similaridade</a:t>
            </a:r>
            <a:r>
              <a:rPr lang="en-US" b="1" dirty="0"/>
              <a:t> inter cluster</a:t>
            </a:r>
            <a:r>
              <a:rPr lang="en-US" dirty="0"/>
              <a:t>: </a:t>
            </a:r>
            <a:r>
              <a:rPr lang="en-US" dirty="0" err="1"/>
              <a:t>distâncias</a:t>
            </a:r>
            <a:r>
              <a:rPr lang="en-US" dirty="0"/>
              <a:t> </a:t>
            </a:r>
            <a:r>
              <a:rPr lang="en-US" dirty="0" err="1"/>
              <a:t>consideráveis</a:t>
            </a:r>
            <a:r>
              <a:rPr lang="en-US" dirty="0"/>
              <a:t> entre </a:t>
            </a:r>
            <a:r>
              <a:rPr lang="en-US" dirty="0" err="1"/>
              <a:t>pontos</a:t>
            </a:r>
            <a:r>
              <a:rPr lang="en-US" dirty="0"/>
              <a:t> de clusters </a:t>
            </a:r>
            <a:r>
              <a:rPr lang="en-US" dirty="0" err="1"/>
              <a:t>diferentes</a:t>
            </a:r>
            <a:r>
              <a:rPr lang="en-US" dirty="0"/>
              <a:t>.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620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96D6-5409-441D-86A2-ACA07CF8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84138"/>
            <a:ext cx="10515600" cy="1325563"/>
          </a:xfrm>
        </p:spPr>
        <p:txBody>
          <a:bodyPr/>
          <a:lstStyle/>
          <a:p>
            <a:r>
              <a:rPr lang="en-US" b="1" i="1" dirty="0" err="1"/>
              <a:t>Avaliação</a:t>
            </a:r>
            <a:r>
              <a:rPr lang="en-US" b="1" i="1" dirty="0"/>
              <a:t> de </a:t>
            </a:r>
            <a:r>
              <a:rPr lang="en-US" b="1" i="1" dirty="0" err="1"/>
              <a:t>resultados</a:t>
            </a:r>
            <a:br>
              <a:rPr lang="en-US" b="1" i="1" dirty="0"/>
            </a:br>
            <a:r>
              <a:rPr lang="en-US" sz="1800" b="1" i="1" dirty="0" err="1"/>
              <a:t>Análise</a:t>
            </a:r>
            <a:r>
              <a:rPr lang="en-US" sz="1800" b="1" i="1" dirty="0"/>
              <a:t> </a:t>
            </a:r>
            <a:r>
              <a:rPr lang="en-US" sz="1800" b="1" i="1" dirty="0" err="1"/>
              <a:t>Quantitativa</a:t>
            </a:r>
            <a:endParaRPr lang="en-US" sz="1800" b="1" i="1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4DAA44-393C-403B-BFCD-BADED40BF947}"/>
                  </a:ext>
                </a:extLst>
              </p:cNvPr>
              <p:cNvSpPr txBox="1"/>
              <p:nvPr/>
            </p:nvSpPr>
            <p:spPr>
              <a:xfrm>
                <a:off x="2236950" y="1179109"/>
                <a:ext cx="4114799" cy="30067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CO" b="1" dirty="0"/>
                  <a:t>Silhouette Coefficient</a:t>
                </a:r>
              </a:p>
              <a:p>
                <a:endParaRPr lang="es-CO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𝒎𝒂𝒙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CO" b="1" dirty="0"/>
              </a:p>
              <a:p>
                <a:endParaRPr lang="es-CO" b="1" dirty="0"/>
              </a:p>
              <a:p>
                <a:r>
                  <a:rPr lang="es-CO" sz="1400" dirty="0"/>
                  <a:t>Onde:</a:t>
                </a:r>
              </a:p>
              <a:p>
                <a:r>
                  <a:rPr lang="es-CO" sz="1400" dirty="0"/>
                  <a:t>	</a:t>
                </a:r>
              </a:p>
              <a:p>
                <a:r>
                  <a:rPr lang="es-CO" sz="1400" b="1" dirty="0"/>
                  <a:t>a</a:t>
                </a:r>
                <a:r>
                  <a:rPr lang="es-CO" sz="1400" dirty="0"/>
                  <a:t>: distância média de cada ponto em relação aos demais da mesma classe.</a:t>
                </a:r>
              </a:p>
              <a:p>
                <a:endParaRPr lang="es-CO" sz="1400" dirty="0"/>
              </a:p>
              <a:p>
                <a:r>
                  <a:rPr lang="es-CO" sz="1400" b="1" dirty="0"/>
                  <a:t>b</a:t>
                </a:r>
                <a:r>
                  <a:rPr lang="es-CO" sz="1400" dirty="0"/>
                  <a:t>: distância média de cada ponto em relação aos pontos do cluster mais próximo.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44DAA44-393C-403B-BFCD-BADED40BF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950" y="1179109"/>
                <a:ext cx="4114799" cy="3006721"/>
              </a:xfrm>
              <a:prstGeom prst="rect">
                <a:avLst/>
              </a:prstGeom>
              <a:blipFill>
                <a:blip r:embed="rId3"/>
                <a:stretch>
                  <a:fillRect l="-1333" t="-1012" b="-121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925A71E3-18DB-4F6A-A6D7-01D4A025D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718" y="4294331"/>
            <a:ext cx="4551261" cy="20175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FA0D80-9191-4361-BD6E-F1F0562B68A8}"/>
              </a:ext>
            </a:extLst>
          </p:cNvPr>
          <p:cNvSpPr txBox="1"/>
          <p:nvPr/>
        </p:nvSpPr>
        <p:spPr>
          <a:xfrm>
            <a:off x="6686357" y="1952228"/>
            <a:ext cx="54054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cálculo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custoso</a:t>
            </a:r>
            <a:r>
              <a:rPr lang="en-US" dirty="0"/>
              <a:t> </a:t>
            </a:r>
            <a:r>
              <a:rPr lang="en-US" dirty="0" err="1"/>
              <a:t>conforme</a:t>
            </a:r>
            <a:r>
              <a:rPr lang="en-US" dirty="0"/>
              <a:t> a </a:t>
            </a:r>
            <a:r>
              <a:rPr lang="en-US" dirty="0" err="1"/>
              <a:t>quantidade</a:t>
            </a:r>
            <a:r>
              <a:rPr lang="en-US" dirty="0"/>
              <a:t> de </a:t>
            </a:r>
            <a:r>
              <a:rPr lang="en-US" dirty="0" err="1"/>
              <a:t>registros</a:t>
            </a:r>
            <a:r>
              <a:rPr lang="en-US" dirty="0"/>
              <a:t> </a:t>
            </a:r>
            <a:r>
              <a:rPr lang="en-US" dirty="0" err="1"/>
              <a:t>aumenta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Silhouette </a:t>
            </a:r>
            <a:r>
              <a:rPr lang="en-US" dirty="0" err="1"/>
              <a:t>fornece</a:t>
            </a:r>
            <a:r>
              <a:rPr lang="en-US" dirty="0"/>
              <a:t> </a:t>
            </a:r>
            <a:r>
              <a:rPr lang="en-US" dirty="0" err="1"/>
              <a:t>saídas</a:t>
            </a:r>
            <a:r>
              <a:rPr lang="en-US" dirty="0"/>
              <a:t> entre -1 e 1, </a:t>
            </a:r>
            <a:r>
              <a:rPr lang="en-US" dirty="0" err="1"/>
              <a:t>sendo</a:t>
            </a:r>
            <a:r>
              <a:rPr lang="en-US" dirty="0"/>
              <a:t>: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lvl="1"/>
            <a:r>
              <a:rPr lang="es-CO" dirty="0"/>
              <a:t>-1: Clusters pouco representativos, dados esparsos;</a:t>
            </a:r>
          </a:p>
          <a:p>
            <a:pPr lvl="1"/>
            <a:endParaRPr lang="es-CO" dirty="0"/>
          </a:p>
          <a:p>
            <a:pPr lvl="1"/>
            <a:r>
              <a:rPr lang="es-CO" dirty="0"/>
              <a:t> 1: Clusters com alta densidade e bem separados;</a:t>
            </a:r>
          </a:p>
          <a:p>
            <a:pPr lvl="1"/>
            <a:endParaRPr lang="es-CO" dirty="0"/>
          </a:p>
          <a:p>
            <a:pPr lvl="1"/>
            <a:r>
              <a:rPr lang="es-CO" dirty="0"/>
              <a:t> 0: Sobreposição de clusters. </a:t>
            </a:r>
          </a:p>
          <a:p>
            <a:pPr lvl="1"/>
            <a:endParaRPr lang="es-CO" dirty="0"/>
          </a:p>
          <a:p>
            <a:pPr lvl="1"/>
            <a:endParaRPr lang="es-CO" dirty="0"/>
          </a:p>
          <a:p>
            <a:pPr lvl="1"/>
            <a:endParaRPr lang="es-CO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EB7AD-C2A3-4BE4-921C-6F5701D89F1A}"/>
              </a:ext>
            </a:extLst>
          </p:cNvPr>
          <p:cNvSpPr txBox="1"/>
          <p:nvPr/>
        </p:nvSpPr>
        <p:spPr>
          <a:xfrm>
            <a:off x="7554751" y="6110129"/>
            <a:ext cx="33037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000" dirty="0">
                <a:solidFill>
                  <a:schemeClr val="bg1">
                    <a:lumMod val="65000"/>
                  </a:schemeClr>
                </a:solidFill>
              </a:rPr>
              <a:t>https://scikit-learn.org/stable/modules/clustering.html</a:t>
            </a:r>
          </a:p>
        </p:txBody>
      </p:sp>
    </p:spTree>
    <p:extLst>
      <p:ext uri="{BB962C8B-B14F-4D97-AF65-F5344CB8AC3E}">
        <p14:creationId xmlns:p14="http://schemas.microsoft.com/office/powerpoint/2010/main" val="21961471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796D6-5409-441D-86A2-ACA07CF8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-84138"/>
            <a:ext cx="10515600" cy="1325563"/>
          </a:xfrm>
        </p:spPr>
        <p:txBody>
          <a:bodyPr/>
          <a:lstStyle/>
          <a:p>
            <a:r>
              <a:rPr lang="en-US" b="1" i="1" dirty="0" err="1"/>
              <a:t>Avaliação</a:t>
            </a:r>
            <a:r>
              <a:rPr lang="en-US" b="1" i="1" dirty="0"/>
              <a:t> de </a:t>
            </a:r>
            <a:r>
              <a:rPr lang="en-US" b="1" i="1" dirty="0" err="1"/>
              <a:t>resultados</a:t>
            </a:r>
            <a:br>
              <a:rPr lang="en-US" b="1" i="1" dirty="0"/>
            </a:br>
            <a:r>
              <a:rPr lang="en-US" sz="2800" b="1" i="1" dirty="0" err="1"/>
              <a:t>Análise</a:t>
            </a:r>
            <a:r>
              <a:rPr lang="en-US" sz="2800" b="1" i="1" dirty="0"/>
              <a:t> </a:t>
            </a:r>
            <a:r>
              <a:rPr lang="en-US" sz="2800" b="1" i="1" dirty="0" err="1"/>
              <a:t>Qualitativa</a:t>
            </a:r>
            <a:endParaRPr lang="en-US" sz="1800" b="1" i="1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145402-5D21-4B5E-B57B-DDAAD5F828CD}"/>
                  </a:ext>
                </a:extLst>
              </p:cNvPr>
              <p:cNvSpPr txBox="1"/>
              <p:nvPr/>
            </p:nvSpPr>
            <p:spPr>
              <a:xfrm>
                <a:off x="342900" y="1389492"/>
                <a:ext cx="11010900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Tx/>
                  <a:buChar char="-"/>
                </a:pPr>
                <a:r>
                  <a:rPr lang="en-US" dirty="0"/>
                  <a:t>Outra </a:t>
                </a:r>
                <a:r>
                  <a:rPr lang="en-US" dirty="0" err="1"/>
                  <a:t>abordagem</a:t>
                </a:r>
                <a:r>
                  <a:rPr lang="en-US" dirty="0"/>
                  <a:t> é a </a:t>
                </a:r>
                <a:r>
                  <a:rPr lang="en-US" dirty="0" err="1"/>
                  <a:t>análise</a:t>
                </a:r>
                <a:r>
                  <a:rPr lang="en-US" dirty="0"/>
                  <a:t> </a:t>
                </a:r>
                <a:r>
                  <a:rPr lang="en-US" dirty="0" err="1"/>
                  <a:t>qualitativa</a:t>
                </a:r>
                <a:r>
                  <a:rPr lang="en-US" dirty="0"/>
                  <a:t> dos clusters, que </a:t>
                </a:r>
                <a:r>
                  <a:rPr lang="en-US" dirty="0" err="1"/>
                  <a:t>pode</a:t>
                </a:r>
                <a:r>
                  <a:rPr lang="en-US" dirty="0"/>
                  <a:t> ser </a:t>
                </a:r>
                <a:r>
                  <a:rPr lang="en-US" dirty="0" err="1"/>
                  <a:t>feita</a:t>
                </a:r>
                <a:r>
                  <a:rPr lang="en-US" dirty="0"/>
                  <a:t> pela:</a:t>
                </a:r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  <a:p>
                <a:pPr marL="742950" lvl="1" indent="-285750">
                  <a:buFontTx/>
                  <a:buChar char="-"/>
                </a:pPr>
                <a:r>
                  <a:rPr lang="en-US" dirty="0" err="1"/>
                  <a:t>Verificação</a:t>
                </a:r>
                <a:r>
                  <a:rPr lang="en-US" dirty="0"/>
                  <a:t> da </a:t>
                </a:r>
                <a:r>
                  <a:rPr lang="en-US" dirty="0" err="1"/>
                  <a:t>representatividade</a:t>
                </a:r>
                <a:r>
                  <a:rPr lang="en-US" dirty="0"/>
                  <a:t> dos </a:t>
                </a:r>
                <a:r>
                  <a:rPr lang="en-US" dirty="0" err="1"/>
                  <a:t>centróides</a:t>
                </a:r>
                <a:r>
                  <a:rPr lang="en-US" dirty="0"/>
                  <a:t> </a:t>
                </a:r>
                <a:r>
                  <a:rPr lang="en-US" dirty="0" err="1"/>
                  <a:t>obtidos</a:t>
                </a:r>
                <a:r>
                  <a:rPr lang="en-US" dirty="0"/>
                  <a:t>.</a:t>
                </a:r>
              </a:p>
              <a:p>
                <a:pPr marL="742950" lvl="1" indent="-285750">
                  <a:buFontTx/>
                  <a:buChar char="-"/>
                </a:pPr>
                <a:endParaRPr lang="en-US" dirty="0"/>
              </a:p>
              <a:p>
                <a:pPr marL="742950" lvl="1" indent="-285750">
                  <a:buFontTx/>
                  <a:buChar char="-"/>
                </a:pPr>
                <a:r>
                  <a:rPr lang="en-US" dirty="0" err="1"/>
                  <a:t>Análise</a:t>
                </a:r>
                <a:r>
                  <a:rPr lang="en-US" dirty="0"/>
                  <a:t> por </a:t>
                </a:r>
                <a:r>
                  <a:rPr lang="en-US" dirty="0" err="1"/>
                  <a:t>especialistas</a:t>
                </a:r>
                <a:r>
                  <a:rPr lang="en-US" dirty="0"/>
                  <a:t>:</a:t>
                </a:r>
              </a:p>
              <a:p>
                <a:pPr marL="742950" lvl="1" indent="-285750">
                  <a:buFontTx/>
                  <a:buChar char="-"/>
                </a:pPr>
                <a:endParaRPr lang="en-US" dirty="0"/>
              </a:p>
              <a:p>
                <a:pPr lvl="2"/>
                <a:r>
                  <a:rPr lang="en-US" dirty="0"/>
                  <a:t>1. A </a:t>
                </a:r>
                <a:r>
                  <a:rPr lang="en-US" dirty="0" err="1"/>
                  <a:t>quantidade</a:t>
                </a:r>
                <a:r>
                  <a:rPr lang="en-US" dirty="0"/>
                  <a:t> de </a:t>
                </a:r>
                <a:r>
                  <a:rPr lang="en-US" dirty="0" err="1"/>
                  <a:t>grupos</a:t>
                </a:r>
                <a:r>
                  <a:rPr lang="en-US" dirty="0"/>
                  <a:t> é </a:t>
                </a:r>
                <a:r>
                  <a:rPr lang="en-US" dirty="0" err="1"/>
                  <a:t>razoável</a:t>
                </a:r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2. As </a:t>
                </a:r>
                <a:r>
                  <a:rPr lang="en-US" dirty="0" err="1"/>
                  <a:t>características</a:t>
                </a:r>
                <a:r>
                  <a:rPr lang="en-US" dirty="0"/>
                  <a:t> dos </a:t>
                </a:r>
                <a:r>
                  <a:rPr lang="en-US" dirty="0" err="1"/>
                  <a:t>grupos</a:t>
                </a:r>
                <a:r>
                  <a:rPr lang="en-US" dirty="0"/>
                  <a:t> </a:t>
                </a:r>
                <a:r>
                  <a:rPr lang="en-US" dirty="0" err="1"/>
                  <a:t>faz</a:t>
                </a:r>
                <a:r>
                  <a:rPr lang="en-US" dirty="0"/>
                  <a:t> </a:t>
                </a:r>
                <a:r>
                  <a:rPr lang="en-US" dirty="0" err="1"/>
                  <a:t>algum</a:t>
                </a:r>
                <a:r>
                  <a:rPr lang="en-US" dirty="0"/>
                  <a:t> </a:t>
                </a:r>
                <a:r>
                  <a:rPr lang="en-US" dirty="0" err="1"/>
                  <a:t>sentido</a:t>
                </a:r>
                <a:r>
                  <a:rPr lang="en-US" dirty="0"/>
                  <a:t>.</a:t>
                </a:r>
              </a:p>
              <a:p>
                <a:pPr marL="1200150" lvl="2" indent="-285750">
                  <a:buFontTx/>
                  <a:buChar char="-"/>
                </a:pPr>
                <a:endParaRPr lang="en-US" dirty="0"/>
              </a:p>
              <a:p>
                <a:pPr marL="742950" lvl="1" indent="-285750">
                  <a:buFontTx/>
                  <a:buChar char="-"/>
                </a:pPr>
                <a:r>
                  <a:rPr lang="en-US" dirty="0" err="1"/>
                  <a:t>Análise</a:t>
                </a:r>
                <a:r>
                  <a:rPr lang="en-US" dirty="0"/>
                  <a:t> </a:t>
                </a:r>
                <a:r>
                  <a:rPr lang="en-US" dirty="0" err="1"/>
                  <a:t>gráfica</a:t>
                </a:r>
                <a:r>
                  <a:rPr lang="en-US" dirty="0"/>
                  <a:t> para dados </a:t>
                </a:r>
                <a:r>
                  <a:rPr lang="en-US" dirty="0" err="1"/>
                  <a:t>até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redução</a:t>
                </a:r>
                <a:r>
                  <a:rPr lang="en-US" dirty="0"/>
                  <a:t> de </a:t>
                </a:r>
                <a:r>
                  <a:rPr lang="en-US" dirty="0" err="1"/>
                  <a:t>dimensionalidade</a:t>
                </a:r>
                <a:r>
                  <a:rPr lang="en-US" dirty="0"/>
                  <a:t> para outros </a:t>
                </a:r>
                <a:r>
                  <a:rPr lang="en-US" dirty="0" err="1"/>
                  <a:t>casos</a:t>
                </a:r>
                <a:r>
                  <a:rPr lang="en-US" dirty="0"/>
                  <a:t> (ex. PCA, t-SNE).</a:t>
                </a:r>
              </a:p>
              <a:p>
                <a:pPr marL="742950" lvl="1" indent="-285750">
                  <a:buFontTx/>
                  <a:buChar char="-"/>
                </a:pPr>
                <a:endParaRPr lang="en-US" dirty="0"/>
              </a:p>
              <a:p>
                <a:pPr marL="742950" lvl="1" indent="-285750">
                  <a:buFontTx/>
                  <a:buChar char="-"/>
                </a:pPr>
                <a:r>
                  <a:rPr lang="en-US" dirty="0" err="1"/>
                  <a:t>Estabilidade</a:t>
                </a:r>
                <a:r>
                  <a:rPr lang="en-US" dirty="0"/>
                  <a:t>: </a:t>
                </a:r>
                <a:r>
                  <a:rPr lang="en-US" dirty="0" err="1"/>
                  <a:t>Ao</a:t>
                </a:r>
                <a:r>
                  <a:rPr lang="en-US" dirty="0"/>
                  <a:t> </a:t>
                </a:r>
                <a:r>
                  <a:rPr lang="en-US" dirty="0" err="1"/>
                  <a:t>reexecutar</a:t>
                </a:r>
                <a:r>
                  <a:rPr lang="en-US" dirty="0"/>
                  <a:t> o </a:t>
                </a:r>
                <a:r>
                  <a:rPr lang="en-US" dirty="0" err="1"/>
                  <a:t>algoritmo</a:t>
                </a:r>
                <a:r>
                  <a:rPr lang="en-US" dirty="0"/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resultados</a:t>
                </a:r>
                <a:r>
                  <a:rPr lang="en-US" dirty="0"/>
                  <a:t> </a:t>
                </a:r>
                <a:r>
                  <a:rPr lang="en-US" dirty="0" err="1"/>
                  <a:t>são</a:t>
                </a:r>
                <a:r>
                  <a:rPr lang="en-US" dirty="0"/>
                  <a:t> </a:t>
                </a:r>
                <a:r>
                  <a:rPr lang="en-US" dirty="0" err="1"/>
                  <a:t>semelhantes</a:t>
                </a:r>
                <a:r>
                  <a:rPr lang="en-US" dirty="0"/>
                  <a:t>?</a:t>
                </a:r>
              </a:p>
              <a:p>
                <a:pPr marL="1200150" lvl="2" indent="-285750">
                  <a:buFontTx/>
                  <a:buChar char="-"/>
                </a:pPr>
                <a:endParaRPr lang="en-US" dirty="0"/>
              </a:p>
              <a:p>
                <a:pPr marL="1257300" lvl="2" indent="-342900">
                  <a:buAutoNum type="arabicPeriod"/>
                </a:pPr>
                <a:r>
                  <a:rPr lang="en-US" dirty="0"/>
                  <a:t>Execute a </a:t>
                </a:r>
                <a:r>
                  <a:rPr lang="en-US" dirty="0" err="1"/>
                  <a:t>primeira</a:t>
                </a:r>
                <a:r>
                  <a:rPr lang="en-US" dirty="0"/>
                  <a:t> </a:t>
                </a:r>
                <a:r>
                  <a:rPr lang="en-US" dirty="0" err="1"/>
                  <a:t>vez</a:t>
                </a:r>
                <a:r>
                  <a:rPr lang="en-US" dirty="0"/>
                  <a:t> o </a:t>
                </a:r>
                <a:r>
                  <a:rPr lang="en-US" dirty="0" err="1"/>
                  <a:t>algoritmo</a:t>
                </a:r>
                <a:r>
                  <a:rPr lang="en-US" dirty="0"/>
                  <a:t>, </a:t>
                </a:r>
                <a:r>
                  <a:rPr lang="en-US" dirty="0" err="1"/>
                  <a:t>guarde</a:t>
                </a:r>
                <a:r>
                  <a:rPr lang="en-US" dirty="0"/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clusters </a:t>
                </a:r>
                <a:r>
                  <a:rPr lang="en-US" dirty="0" err="1"/>
                  <a:t>atribuídos</a:t>
                </a:r>
                <a:r>
                  <a:rPr lang="en-US" dirty="0"/>
                  <a:t> </a:t>
                </a:r>
                <a:r>
                  <a:rPr lang="en-US" dirty="0" err="1"/>
                  <a:t>como</a:t>
                </a:r>
                <a:r>
                  <a:rPr lang="en-US" dirty="0"/>
                  <a:t> se </a:t>
                </a:r>
                <a:r>
                  <a:rPr lang="en-US" dirty="0" err="1"/>
                  <a:t>fossem</a:t>
                </a:r>
                <a:r>
                  <a:rPr lang="en-US" dirty="0"/>
                  <a:t> </a:t>
                </a:r>
                <a:r>
                  <a:rPr lang="en-US" dirty="0" err="1"/>
                  <a:t>rótulos</a:t>
                </a:r>
                <a:r>
                  <a:rPr lang="en-US" dirty="0"/>
                  <a:t> (</a:t>
                </a:r>
                <a:r>
                  <a:rPr lang="en-US" dirty="0" err="1"/>
                  <a:t>classificação</a:t>
                </a:r>
                <a:r>
                  <a:rPr lang="en-US" dirty="0"/>
                  <a:t>)</a:t>
                </a:r>
              </a:p>
              <a:p>
                <a:pPr marL="1257300" lvl="2" indent="-342900">
                  <a:buAutoNum type="arabicPeriod"/>
                </a:pPr>
                <a:r>
                  <a:rPr lang="en-US" dirty="0"/>
                  <a:t>Execute </a:t>
                </a:r>
                <a:r>
                  <a:rPr lang="en-US" dirty="0" err="1"/>
                  <a:t>novamente</a:t>
                </a:r>
                <a:r>
                  <a:rPr lang="en-US" dirty="0"/>
                  <a:t>. Compare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rótulos</a:t>
                </a:r>
                <a:r>
                  <a:rPr lang="en-US" dirty="0"/>
                  <a:t> </a:t>
                </a:r>
                <a:r>
                  <a:rPr lang="en-US" dirty="0" err="1"/>
                  <a:t>obtidos</a:t>
                </a:r>
                <a:r>
                  <a:rPr lang="en-US" dirty="0"/>
                  <a:t> </a:t>
                </a:r>
                <a:r>
                  <a:rPr lang="en-US" dirty="0" err="1"/>
                  <a:t>na</a:t>
                </a:r>
                <a:r>
                  <a:rPr lang="en-US" dirty="0"/>
                  <a:t> </a:t>
                </a:r>
                <a:r>
                  <a:rPr lang="en-US" dirty="0" err="1"/>
                  <a:t>segunda</a:t>
                </a:r>
                <a:r>
                  <a:rPr lang="en-US" dirty="0"/>
                  <a:t> </a:t>
                </a:r>
                <a:r>
                  <a:rPr lang="en-US" dirty="0" err="1"/>
                  <a:t>rodada</a:t>
                </a:r>
                <a:r>
                  <a:rPr lang="en-US" dirty="0"/>
                  <a:t> com as da </a:t>
                </a:r>
                <a:r>
                  <a:rPr lang="en-US" dirty="0" err="1"/>
                  <a:t>primeira</a:t>
                </a:r>
                <a:r>
                  <a:rPr lang="en-US" dirty="0"/>
                  <a:t> com a </a:t>
                </a:r>
                <a:r>
                  <a:rPr lang="en-US" dirty="0" err="1"/>
                  <a:t>ajuda</a:t>
                </a:r>
                <a:r>
                  <a:rPr lang="en-US" dirty="0"/>
                  <a:t> de </a:t>
                </a:r>
                <a:r>
                  <a:rPr lang="en-US" dirty="0" err="1"/>
                  <a:t>uma</a:t>
                </a:r>
                <a:r>
                  <a:rPr lang="en-US" dirty="0"/>
                  <a:t> </a:t>
                </a:r>
                <a:r>
                  <a:rPr lang="en-US" dirty="0" err="1"/>
                  <a:t>matriz</a:t>
                </a:r>
                <a:r>
                  <a:rPr lang="en-US" dirty="0"/>
                  <a:t> de </a:t>
                </a:r>
                <a:r>
                  <a:rPr lang="en-US" dirty="0" err="1"/>
                  <a:t>confusão</a:t>
                </a:r>
                <a:r>
                  <a:rPr lang="en-US" dirty="0"/>
                  <a:t>. </a:t>
                </a:r>
              </a:p>
              <a:p>
                <a:pPr marL="742950" lvl="1" indent="-285750">
                  <a:buFontTx/>
                  <a:buChar char="-"/>
                </a:pPr>
                <a:endParaRPr lang="en-US" dirty="0"/>
              </a:p>
              <a:p>
                <a:pPr marL="742950" lvl="1" indent="-285750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145402-5D21-4B5E-B57B-DDAAD5F82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1389492"/>
                <a:ext cx="11010900" cy="5078313"/>
              </a:xfrm>
              <a:prstGeom prst="rect">
                <a:avLst/>
              </a:prstGeom>
              <a:blipFill>
                <a:blip r:embed="rId3"/>
                <a:stretch>
                  <a:fillRect l="-443" t="-720" r="-443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4146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7E2F6-2F18-475A-9B5B-A81CC84DA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3536" y="1783959"/>
            <a:ext cx="4948342" cy="2889114"/>
          </a:xfrm>
        </p:spPr>
        <p:txBody>
          <a:bodyPr anchor="b">
            <a:normAutofit/>
          </a:bodyPr>
          <a:lstStyle/>
          <a:p>
            <a:pPr algn="l"/>
            <a:r>
              <a:rPr lang="pt-BR" sz="5400" dirty="0">
                <a:solidFill>
                  <a:schemeClr val="bg1"/>
                </a:solidFill>
              </a:rPr>
              <a:t>Exercício</a:t>
            </a:r>
            <a:br>
              <a:rPr lang="pt-BR" sz="5400" dirty="0">
                <a:solidFill>
                  <a:schemeClr val="bg1"/>
                </a:solidFill>
              </a:rPr>
            </a:br>
            <a:r>
              <a:rPr lang="pt-BR" sz="2800" dirty="0">
                <a:solidFill>
                  <a:schemeClr val="bg1"/>
                </a:solidFill>
              </a:rPr>
              <a:t>Segmenta</a:t>
            </a:r>
            <a:r>
              <a:rPr lang="en-US" sz="2800" dirty="0" err="1">
                <a:solidFill>
                  <a:schemeClr val="bg1"/>
                </a:solidFill>
              </a:rPr>
              <a:t>ção</a:t>
            </a:r>
            <a:r>
              <a:rPr lang="pt-BR" sz="2800" dirty="0">
                <a:solidFill>
                  <a:schemeClr val="bg1"/>
                </a:solidFill>
              </a:rPr>
              <a:t> de Clientes</a:t>
            </a:r>
            <a:br>
              <a:rPr lang="pt-BR" sz="5400" dirty="0">
                <a:solidFill>
                  <a:schemeClr val="bg1"/>
                </a:solidFill>
              </a:rPr>
            </a:b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9FA99B-7849-4E56-98BD-3975E8897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Juvenal J. Duarte</a:t>
            </a:r>
          </a:p>
        </p:txBody>
      </p:sp>
      <p:sp>
        <p:nvSpPr>
          <p:cNvPr id="22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1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043CFA-F604-4760-9512-BE188F94A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2218695"/>
            <a:ext cx="4047843" cy="105243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B7BA9-E499-4CC7-A5A3-901173264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6B3AB-803C-422E-A7AA-810116F19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Facens - Especialização em Inteligência Artificial Aplicada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515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Facens</a:t>
            </a:r>
            <a:r>
              <a:rPr lang="pt-BR" dirty="0"/>
              <a:t> - Especialização em Ciência de Dados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001815E-C812-4A9A-AC5B-A1DD19EADB3F}"/>
              </a:ext>
            </a:extLst>
          </p:cNvPr>
          <p:cNvSpPr txBox="1">
            <a:spLocks/>
          </p:cNvSpPr>
          <p:nvPr/>
        </p:nvSpPr>
        <p:spPr>
          <a:xfrm>
            <a:off x="342900" y="-841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 err="1"/>
              <a:t>Análise</a:t>
            </a:r>
            <a:r>
              <a:rPr lang="en-US" b="1" i="1" dirty="0"/>
              <a:t> de </a:t>
            </a:r>
            <a:r>
              <a:rPr lang="en-US" b="1" i="1" dirty="0" err="1"/>
              <a:t>Agrupamentos</a:t>
            </a:r>
            <a:br>
              <a:rPr lang="en-US" b="1" i="1" dirty="0"/>
            </a:br>
            <a:r>
              <a:rPr lang="en-US" sz="1800" b="1" i="1" dirty="0" err="1"/>
              <a:t>Exemplo</a:t>
            </a:r>
            <a:endParaRPr lang="en-US" sz="1800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6FBBF0-199D-495F-96E6-1BBD516B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123" y="1351037"/>
            <a:ext cx="4936882" cy="46645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0C28D2-5E9D-4217-A070-B8CB3FA83674}"/>
              </a:ext>
            </a:extLst>
          </p:cNvPr>
          <p:cNvSpPr txBox="1"/>
          <p:nvPr/>
        </p:nvSpPr>
        <p:spPr>
          <a:xfrm>
            <a:off x="624995" y="2806152"/>
            <a:ext cx="56808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sabemos</a:t>
            </a:r>
            <a:r>
              <a:rPr lang="en-US" dirty="0"/>
              <a:t> o “target”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de </a:t>
            </a:r>
            <a:r>
              <a:rPr lang="en-US" dirty="0" err="1"/>
              <a:t>agrupamentos</a:t>
            </a:r>
            <a:r>
              <a:rPr lang="en-US" dirty="0"/>
              <a:t>, logo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resultado</a:t>
            </a:r>
            <a:r>
              <a:rPr lang="en-US" dirty="0"/>
              <a:t> </a:t>
            </a:r>
            <a:r>
              <a:rPr lang="en-US" dirty="0" err="1"/>
              <a:t>correto</a:t>
            </a:r>
            <a:r>
              <a:rPr lang="en-US" dirty="0"/>
              <a:t> / </a:t>
            </a:r>
            <a:r>
              <a:rPr lang="en-US" dirty="0" err="1"/>
              <a:t>errado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Múltiplos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obtidos</a:t>
            </a:r>
            <a:r>
              <a:rPr lang="en-US" dirty="0"/>
              <a:t> </a:t>
            </a:r>
            <a:r>
              <a:rPr lang="en-US" dirty="0" err="1"/>
              <a:t>dependendo</a:t>
            </a:r>
            <a:r>
              <a:rPr lang="en-US" dirty="0"/>
              <a:t> de </a:t>
            </a:r>
            <a:r>
              <a:rPr lang="en-US" dirty="0" err="1"/>
              <a:t>como</a:t>
            </a:r>
            <a:r>
              <a:rPr lang="en-US" dirty="0"/>
              <a:t> a </a:t>
            </a:r>
            <a:r>
              <a:rPr lang="en-US" dirty="0" err="1"/>
              <a:t>análise</a:t>
            </a:r>
            <a:r>
              <a:rPr lang="en-US" dirty="0"/>
              <a:t> é </a:t>
            </a:r>
            <a:r>
              <a:rPr lang="en-US" dirty="0" err="1"/>
              <a:t>estruturada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01039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Facens</a:t>
            </a:r>
            <a:r>
              <a:rPr lang="pt-BR" dirty="0"/>
              <a:t> - Especialização em Ciência de Dados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001815E-C812-4A9A-AC5B-A1DD19EADB3F}"/>
              </a:ext>
            </a:extLst>
          </p:cNvPr>
          <p:cNvSpPr txBox="1">
            <a:spLocks/>
          </p:cNvSpPr>
          <p:nvPr/>
        </p:nvSpPr>
        <p:spPr>
          <a:xfrm>
            <a:off x="342900" y="-841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 err="1"/>
              <a:t>Análise</a:t>
            </a:r>
            <a:r>
              <a:rPr lang="en-US" b="1" i="1" dirty="0"/>
              <a:t> de </a:t>
            </a:r>
            <a:r>
              <a:rPr lang="en-US" b="1" i="1" dirty="0" err="1"/>
              <a:t>Agrupamentos</a:t>
            </a:r>
            <a:br>
              <a:rPr lang="en-US" b="1" i="1" dirty="0"/>
            </a:br>
            <a:r>
              <a:rPr lang="en-US" sz="1800" b="1" i="1" dirty="0" err="1"/>
              <a:t>Classificação</a:t>
            </a:r>
            <a:r>
              <a:rPr lang="en-US" sz="1800" b="1" i="1" dirty="0"/>
              <a:t> Vs </a:t>
            </a:r>
            <a:r>
              <a:rPr lang="en-US" sz="1800" b="1" i="1" dirty="0" err="1"/>
              <a:t>Segmentação</a:t>
            </a:r>
            <a:endParaRPr lang="en-US" sz="1800" b="1" i="1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86418E85-AF8D-49E3-AA06-16688B769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659" y="1762856"/>
            <a:ext cx="6996113" cy="402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962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Facens</a:t>
            </a:r>
            <a:r>
              <a:rPr lang="pt-BR" dirty="0"/>
              <a:t> - Especialização em Ciência de Dados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001815E-C812-4A9A-AC5B-A1DD19EADB3F}"/>
              </a:ext>
            </a:extLst>
          </p:cNvPr>
          <p:cNvSpPr txBox="1">
            <a:spLocks/>
          </p:cNvSpPr>
          <p:nvPr/>
        </p:nvSpPr>
        <p:spPr>
          <a:xfrm>
            <a:off x="342900" y="-841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 err="1"/>
              <a:t>Análise</a:t>
            </a:r>
            <a:r>
              <a:rPr lang="en-US" b="1" i="1" dirty="0"/>
              <a:t> de </a:t>
            </a:r>
            <a:r>
              <a:rPr lang="en-US" b="1" i="1" dirty="0" err="1"/>
              <a:t>Agrupamentos</a:t>
            </a:r>
            <a:endParaRPr lang="en-US" b="1" i="1" dirty="0"/>
          </a:p>
          <a:p>
            <a:r>
              <a:rPr lang="en-US" sz="1800" b="1" i="1" dirty="0" err="1"/>
              <a:t>Tipos</a:t>
            </a:r>
            <a:r>
              <a:rPr lang="en-US" sz="1800" b="1" i="1" dirty="0"/>
              <a:t> de </a:t>
            </a:r>
            <a:r>
              <a:rPr lang="en-US" sz="1800" b="1" i="1" dirty="0" err="1"/>
              <a:t>problemas</a:t>
            </a:r>
            <a:endParaRPr lang="en-US" sz="1800" b="1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0C28D2-5E9D-4217-A070-B8CB3FA83674}"/>
              </a:ext>
            </a:extLst>
          </p:cNvPr>
          <p:cNvSpPr txBox="1"/>
          <p:nvPr/>
        </p:nvSpPr>
        <p:spPr>
          <a:xfrm>
            <a:off x="479489" y="1241425"/>
            <a:ext cx="112330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ser: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b="1" dirty="0"/>
              <a:t>Hard Clustering:</a:t>
            </a:r>
          </a:p>
          <a:p>
            <a:pPr marL="1200150" lvl="2" indent="-285750">
              <a:buFontTx/>
              <a:buChar char="-"/>
            </a:pP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registro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pertencer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(</a:t>
            </a:r>
            <a:r>
              <a:rPr lang="en-US" dirty="0" err="1"/>
              <a:t>binário</a:t>
            </a:r>
            <a:r>
              <a:rPr lang="en-US" dirty="0"/>
              <a:t>) a um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clusters.</a:t>
            </a:r>
          </a:p>
          <a:p>
            <a:pPr marL="1200150" lvl="2" indent="-285750">
              <a:buFontTx/>
              <a:buChar char="-"/>
            </a:pP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 </a:t>
            </a:r>
            <a:r>
              <a:rPr lang="en-US" dirty="0" err="1"/>
              <a:t>específicos</a:t>
            </a:r>
            <a:r>
              <a:rPr lang="en-US" dirty="0"/>
              <a:t>, </a:t>
            </a:r>
            <a:r>
              <a:rPr lang="en-US" dirty="0" err="1"/>
              <a:t>registros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pertencer</a:t>
            </a:r>
            <a:r>
              <a:rPr lang="en-US" dirty="0"/>
              <a:t> a </a:t>
            </a:r>
            <a:r>
              <a:rPr lang="en-US" dirty="0" err="1"/>
              <a:t>nenhum</a:t>
            </a:r>
            <a:r>
              <a:rPr lang="en-US" dirty="0"/>
              <a:t> cluster, </a:t>
            </a:r>
            <a:r>
              <a:rPr lang="en-US" dirty="0" err="1"/>
              <a:t>tratados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u="sng" dirty="0"/>
              <a:t>outliers</a:t>
            </a:r>
            <a:r>
              <a:rPr lang="en-US" dirty="0"/>
              <a:t>.</a:t>
            </a:r>
          </a:p>
          <a:p>
            <a:pPr marL="742950" lvl="1" indent="-285750">
              <a:buFontTx/>
              <a:buChar char="-"/>
            </a:pPr>
            <a:endParaRPr lang="en-US" b="1" dirty="0"/>
          </a:p>
          <a:p>
            <a:pPr marL="742950" lvl="1" indent="-285750">
              <a:buFontTx/>
              <a:buChar char="-"/>
            </a:pPr>
            <a:r>
              <a:rPr lang="en-US" b="1" dirty="0"/>
              <a:t>Soft Clustering (Fuzzy):</a:t>
            </a:r>
          </a:p>
          <a:p>
            <a:pPr marL="1200150" lvl="2" indent="-285750">
              <a:buFontTx/>
              <a:buChar char="-"/>
            </a:pPr>
            <a:r>
              <a:rPr lang="en-US" dirty="0" err="1"/>
              <a:t>Registros</a:t>
            </a:r>
            <a:r>
              <a:rPr lang="en-US" dirty="0"/>
              <a:t> </a:t>
            </a:r>
            <a:r>
              <a:rPr lang="en-US" dirty="0" err="1"/>
              <a:t>pertencem</a:t>
            </a:r>
            <a:r>
              <a:rPr lang="en-US" dirty="0"/>
              <a:t> à um cluster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certo</a:t>
            </a:r>
            <a:r>
              <a:rPr lang="en-US" dirty="0"/>
              <a:t> </a:t>
            </a:r>
            <a:r>
              <a:rPr lang="en-US" dirty="0" err="1"/>
              <a:t>grau</a:t>
            </a:r>
            <a:r>
              <a:rPr lang="en-US" dirty="0"/>
              <a:t> (</a:t>
            </a:r>
            <a:r>
              <a:rPr lang="en-US" dirty="0" err="1"/>
              <a:t>probabilidade</a:t>
            </a:r>
            <a:r>
              <a:rPr lang="en-US" dirty="0"/>
              <a:t>).</a:t>
            </a:r>
          </a:p>
          <a:p>
            <a:pPr marL="1200150" lvl="2" indent="-285750">
              <a:buFontTx/>
              <a:buChar char="-"/>
            </a:pPr>
            <a:endParaRPr lang="en-US" dirty="0"/>
          </a:p>
          <a:p>
            <a:pPr marL="1200150" lvl="2" indent="-285750">
              <a:buFontTx/>
              <a:buChar char="-"/>
            </a:pPr>
            <a:r>
              <a:rPr lang="en-US" b="1" dirty="0"/>
              <a:t>Clusters </a:t>
            </a:r>
            <a:r>
              <a:rPr lang="en-US" b="1" dirty="0" err="1"/>
              <a:t>Sobrepostos</a:t>
            </a:r>
            <a:endParaRPr lang="en-US" b="1" dirty="0"/>
          </a:p>
          <a:p>
            <a:pPr marL="1657350" lvl="3" indent="-285750">
              <a:buFontTx/>
              <a:buChar char="-"/>
            </a:pPr>
            <a:r>
              <a:rPr lang="en-US" dirty="0" err="1"/>
              <a:t>Registros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pertencer</a:t>
            </a:r>
            <a:r>
              <a:rPr lang="en-US" dirty="0"/>
              <a:t> a </a:t>
            </a:r>
            <a:r>
              <a:rPr lang="en-US" dirty="0" err="1"/>
              <a:t>múltiplos</a:t>
            </a:r>
            <a:r>
              <a:rPr lang="en-US" dirty="0"/>
              <a:t> clusters com </a:t>
            </a:r>
            <a:r>
              <a:rPr lang="en-US" dirty="0" err="1"/>
              <a:t>probabilidades</a:t>
            </a:r>
            <a:r>
              <a:rPr lang="en-US" dirty="0"/>
              <a:t> </a:t>
            </a:r>
            <a:r>
              <a:rPr lang="en-US" dirty="0" err="1"/>
              <a:t>diferentes</a:t>
            </a:r>
            <a:endParaRPr lang="en-US" dirty="0"/>
          </a:p>
          <a:p>
            <a:pPr marL="1657350" lvl="3" indent="-285750">
              <a:buFontTx/>
              <a:buChar char="-"/>
            </a:pPr>
            <a:endParaRPr lang="en-US" dirty="0"/>
          </a:p>
          <a:p>
            <a:pPr marL="1200150" lvl="2" indent="-285750">
              <a:buFontTx/>
              <a:buChar char="-"/>
            </a:pPr>
            <a:r>
              <a:rPr lang="en-US" b="1" dirty="0"/>
              <a:t>Clusters </a:t>
            </a:r>
            <a:r>
              <a:rPr lang="en-US" b="1" dirty="0" err="1"/>
              <a:t>Hierarquicos</a:t>
            </a:r>
            <a:endParaRPr lang="en-US" b="1" dirty="0"/>
          </a:p>
          <a:p>
            <a:pPr marL="1657350" lvl="3" indent="-285750">
              <a:buFontTx/>
              <a:buChar char="-"/>
            </a:pPr>
            <a:r>
              <a:rPr lang="en-US" dirty="0" err="1"/>
              <a:t>Registros</a:t>
            </a:r>
            <a:r>
              <a:rPr lang="en-US" dirty="0"/>
              <a:t> </a:t>
            </a:r>
            <a:r>
              <a:rPr lang="en-US" dirty="0" err="1"/>
              <a:t>pertencentes</a:t>
            </a:r>
            <a:r>
              <a:rPr lang="en-US" dirty="0"/>
              <a:t> a um cluster “</a:t>
            </a:r>
            <a:r>
              <a:rPr lang="en-US" dirty="0" err="1"/>
              <a:t>filho</a:t>
            </a:r>
            <a:r>
              <a:rPr lang="en-US" dirty="0"/>
              <a:t>”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pertencem</a:t>
            </a:r>
            <a:r>
              <a:rPr lang="en-US" dirty="0"/>
              <a:t> a um cluster “pai”</a:t>
            </a:r>
          </a:p>
          <a:p>
            <a:pPr marL="285750" indent="-285750">
              <a:buFontTx/>
              <a:buChar char="-"/>
            </a:pPr>
            <a:r>
              <a:rPr lang="en-US" dirty="0"/>
              <a:t> 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3129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Facens</a:t>
            </a:r>
            <a:r>
              <a:rPr lang="pt-BR" dirty="0"/>
              <a:t> - Especialização em Ciência de Dados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001815E-C812-4A9A-AC5B-A1DD19EADB3F}"/>
              </a:ext>
            </a:extLst>
          </p:cNvPr>
          <p:cNvSpPr txBox="1">
            <a:spLocks/>
          </p:cNvSpPr>
          <p:nvPr/>
        </p:nvSpPr>
        <p:spPr>
          <a:xfrm>
            <a:off x="342900" y="-841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 err="1"/>
              <a:t>Análise</a:t>
            </a:r>
            <a:r>
              <a:rPr lang="en-US" b="1" i="1" dirty="0"/>
              <a:t> de </a:t>
            </a:r>
            <a:r>
              <a:rPr lang="en-US" b="1" i="1" dirty="0" err="1"/>
              <a:t>Agrupamentos</a:t>
            </a:r>
            <a:endParaRPr lang="en-US" b="1" i="1" dirty="0"/>
          </a:p>
          <a:p>
            <a:r>
              <a:rPr lang="en-US" sz="1800" b="1" i="1" dirty="0" err="1"/>
              <a:t>Tipos</a:t>
            </a:r>
            <a:r>
              <a:rPr lang="en-US" sz="1800" b="1" i="1" dirty="0"/>
              <a:t> de </a:t>
            </a:r>
            <a:r>
              <a:rPr lang="en-US" sz="1800" b="1" i="1" dirty="0" err="1"/>
              <a:t>problemas</a:t>
            </a:r>
            <a:endParaRPr lang="en-US" sz="1800" b="1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9DCF12-DF90-4223-9BD1-550EAF914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50" y="2011489"/>
            <a:ext cx="8178779" cy="32068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539327-E4AB-43A7-8381-55059EFB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2011488"/>
            <a:ext cx="3935713" cy="32068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300019-FDC0-43F9-B3ED-D30B7E4A568A}"/>
              </a:ext>
            </a:extLst>
          </p:cNvPr>
          <p:cNvSpPr txBox="1"/>
          <p:nvPr/>
        </p:nvSpPr>
        <p:spPr>
          <a:xfrm>
            <a:off x="1645921" y="1642157"/>
            <a:ext cx="181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Hard Clustering </a:t>
            </a:r>
            <a:endParaRPr lang="es-CO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2F7F94-A495-4812-AA46-A0691708CEAE}"/>
              </a:ext>
            </a:extLst>
          </p:cNvPr>
          <p:cNvSpPr txBox="1"/>
          <p:nvPr/>
        </p:nvSpPr>
        <p:spPr>
          <a:xfrm>
            <a:off x="5097293" y="1647543"/>
            <a:ext cx="296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Soft Overlapping Clustering </a:t>
            </a:r>
            <a:endParaRPr lang="es-CO" b="1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FCC2B0-69DF-4504-877F-04219BA6BA3D}"/>
              </a:ext>
            </a:extLst>
          </p:cNvPr>
          <p:cNvSpPr txBox="1"/>
          <p:nvPr/>
        </p:nvSpPr>
        <p:spPr>
          <a:xfrm>
            <a:off x="8973174" y="1647543"/>
            <a:ext cx="2963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Hierarchical Clustering </a:t>
            </a:r>
            <a:endParaRPr lang="es-CO" b="1" i="1" dirty="0"/>
          </a:p>
        </p:txBody>
      </p:sp>
    </p:spTree>
    <p:extLst>
      <p:ext uri="{BB962C8B-B14F-4D97-AF65-F5344CB8AC3E}">
        <p14:creationId xmlns:p14="http://schemas.microsoft.com/office/powerpoint/2010/main" val="1809301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Facens</a:t>
            </a:r>
            <a:r>
              <a:rPr lang="pt-BR" dirty="0"/>
              <a:t> - Especialização em Ciência de Dados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001815E-C812-4A9A-AC5B-A1DD19EADB3F}"/>
              </a:ext>
            </a:extLst>
          </p:cNvPr>
          <p:cNvSpPr txBox="1">
            <a:spLocks/>
          </p:cNvSpPr>
          <p:nvPr/>
        </p:nvSpPr>
        <p:spPr>
          <a:xfrm>
            <a:off x="342900" y="-841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 err="1"/>
              <a:t>Análise</a:t>
            </a:r>
            <a:r>
              <a:rPr lang="en-US" b="1" i="1" dirty="0"/>
              <a:t> de </a:t>
            </a:r>
            <a:r>
              <a:rPr lang="en-US" b="1" i="1" dirty="0" err="1"/>
              <a:t>Agrupamentos</a:t>
            </a:r>
            <a:endParaRPr lang="en-US" b="1" i="1" dirty="0"/>
          </a:p>
          <a:p>
            <a:r>
              <a:rPr lang="en-US" sz="1800" b="1" i="1" dirty="0" err="1"/>
              <a:t>Tipos</a:t>
            </a:r>
            <a:r>
              <a:rPr lang="en-US" sz="1800" b="1" i="1" dirty="0"/>
              <a:t> de </a:t>
            </a:r>
            <a:r>
              <a:rPr lang="en-US" sz="1800" b="1" i="1" dirty="0" err="1"/>
              <a:t>estrutura</a:t>
            </a:r>
            <a:endParaRPr lang="en-US" sz="1800" b="1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B98A1-BBA0-4D77-875E-61951BB2AFFE}"/>
              </a:ext>
            </a:extLst>
          </p:cNvPr>
          <p:cNvSpPr txBox="1"/>
          <p:nvPr/>
        </p:nvSpPr>
        <p:spPr>
          <a:xfrm flipH="1">
            <a:off x="855111" y="1512918"/>
            <a:ext cx="2517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de </a:t>
            </a:r>
            <a:r>
              <a:rPr lang="en-US" dirty="0" err="1"/>
              <a:t>compactação</a:t>
            </a:r>
            <a:endParaRPr lang="es-CO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D24E79-2D93-4E9D-B116-4AA7D343DB2B}"/>
              </a:ext>
            </a:extLst>
          </p:cNvPr>
          <p:cNvSpPr txBox="1"/>
          <p:nvPr/>
        </p:nvSpPr>
        <p:spPr>
          <a:xfrm flipH="1">
            <a:off x="4874074" y="1517650"/>
            <a:ext cx="298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de </a:t>
            </a:r>
            <a:r>
              <a:rPr lang="en-US" dirty="0" err="1"/>
              <a:t>encadeamento</a:t>
            </a:r>
            <a:endParaRPr lang="es-CO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B53D30-FC39-4605-9BCC-52400ABEE336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8610600" y="2365247"/>
            <a:ext cx="3581400" cy="29706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63096D-A0ED-4698-AB8F-8B9A14EF9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2011108"/>
            <a:ext cx="3400425" cy="31527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D874CD-9681-403E-9D57-FA673426A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777" y="2261839"/>
            <a:ext cx="4086225" cy="27336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F859587-624C-4991-9E9D-132718BE209D}"/>
              </a:ext>
            </a:extLst>
          </p:cNvPr>
          <p:cNvSpPr txBox="1"/>
          <p:nvPr/>
        </p:nvSpPr>
        <p:spPr>
          <a:xfrm flipH="1">
            <a:off x="9202365" y="1512918"/>
            <a:ext cx="298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</a:t>
            </a:r>
            <a:r>
              <a:rPr lang="en-US" dirty="0" err="1"/>
              <a:t>heterogêneo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67422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D876A0-A87E-4E95-A6C4-B0BD29B2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6" y="6311900"/>
            <a:ext cx="2023920" cy="52621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762EBC-8019-4A33-AFBE-3B0600C2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3C2CD-1DEC-4BE0-8300-020C269C5C2A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4559E-B44D-4032-8AE5-3D7032CE0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Facens</a:t>
            </a:r>
            <a:r>
              <a:rPr lang="pt-BR" dirty="0"/>
              <a:t> - Especialização em Ciência de Dados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001815E-C812-4A9A-AC5B-A1DD19EADB3F}"/>
              </a:ext>
            </a:extLst>
          </p:cNvPr>
          <p:cNvSpPr txBox="1">
            <a:spLocks/>
          </p:cNvSpPr>
          <p:nvPr/>
        </p:nvSpPr>
        <p:spPr>
          <a:xfrm>
            <a:off x="342900" y="-841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 err="1"/>
              <a:t>Análise</a:t>
            </a:r>
            <a:r>
              <a:rPr lang="en-US" b="1" i="1" dirty="0"/>
              <a:t> de </a:t>
            </a:r>
            <a:r>
              <a:rPr lang="en-US" b="1" i="1" dirty="0" err="1"/>
              <a:t>Agrupamentos</a:t>
            </a:r>
            <a:endParaRPr lang="en-US" b="1" i="1" dirty="0"/>
          </a:p>
          <a:p>
            <a:r>
              <a:rPr lang="en-US" sz="1800" b="1" i="1" dirty="0" err="1"/>
              <a:t>Quantidade</a:t>
            </a:r>
            <a:r>
              <a:rPr lang="en-US" sz="1800" b="1" i="1" dirty="0"/>
              <a:t> de Clusters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3BD467-CC40-4EEF-9BF6-E9EF2F79C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072" y="2163207"/>
            <a:ext cx="7534656" cy="33332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A76C95-7DD3-4A27-8A70-953548D08AAC}"/>
              </a:ext>
            </a:extLst>
          </p:cNvPr>
          <p:cNvSpPr txBox="1"/>
          <p:nvPr/>
        </p:nvSpPr>
        <p:spPr>
          <a:xfrm>
            <a:off x="271272" y="2772383"/>
            <a:ext cx="38995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 </a:t>
            </a:r>
            <a:r>
              <a:rPr lang="en-US" dirty="0" err="1"/>
              <a:t>quantidade</a:t>
            </a:r>
            <a:r>
              <a:rPr lang="en-US" dirty="0"/>
              <a:t> de clusters </a:t>
            </a:r>
            <a:r>
              <a:rPr lang="en-US" dirty="0" err="1"/>
              <a:t>escolhida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muita</a:t>
            </a:r>
            <a:r>
              <a:rPr lang="en-US" dirty="0"/>
              <a:t> </a:t>
            </a:r>
            <a:r>
              <a:rPr lang="en-US" dirty="0" err="1"/>
              <a:t>diferença</a:t>
            </a:r>
            <a:r>
              <a:rPr lang="en-US" dirty="0"/>
              <a:t> no </a:t>
            </a:r>
            <a:r>
              <a:rPr lang="en-US" dirty="0" err="1"/>
              <a:t>resultado</a:t>
            </a:r>
            <a:r>
              <a:rPr lang="en-US" dirty="0"/>
              <a:t> final.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comuns</a:t>
            </a:r>
            <a:r>
              <a:rPr lang="en-US" dirty="0"/>
              <a:t> </a:t>
            </a:r>
            <a:r>
              <a:rPr lang="en-US" dirty="0" err="1"/>
              <a:t>exigem</a:t>
            </a:r>
            <a:r>
              <a:rPr lang="en-US" dirty="0"/>
              <a:t> que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esssa</a:t>
            </a:r>
            <a:r>
              <a:rPr lang="en-US" dirty="0"/>
              <a:t> </a:t>
            </a:r>
            <a:r>
              <a:rPr lang="en-US" dirty="0" err="1"/>
              <a:t>parâmetro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pré-definido</a:t>
            </a:r>
            <a:r>
              <a:rPr lang="en-US" dirty="0"/>
              <a:t>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19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15453</TotalTime>
  <Words>1908</Words>
  <Application>Microsoft Office PowerPoint</Application>
  <PresentationFormat>Widescreen</PresentationFormat>
  <Paragraphs>350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Aplicações de Aprendizado de Máquina &amp; PLN</vt:lpstr>
      <vt:lpstr>Aula 3: Análise de Agrupamentos Ementa</vt:lpstr>
      <vt:lpstr>Análise de Agrupamentos: Introdução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Estratégias e Algoritmos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Comparativo:  K-Means &amp; Gaussian Mixture Modelling (GMM)</vt:lpstr>
      <vt:lpstr>PowerPoint Presentation</vt:lpstr>
      <vt:lpstr>Comparativo:  Referência</vt:lpstr>
      <vt:lpstr>Comparativo:  Libraries</vt:lpstr>
      <vt:lpstr>Medidas de proximidade</vt:lpstr>
      <vt:lpstr>Atributos Quantitativos Métricas de Minkowski</vt:lpstr>
      <vt:lpstr>Atributos Quantitativos Métricas de Minkowski</vt:lpstr>
      <vt:lpstr>Atributos Quantitativos Métricas de Minkowski</vt:lpstr>
      <vt:lpstr>Atributos Quantitativos Métricas de Minkowski</vt:lpstr>
      <vt:lpstr>Atributos Quantitativos Similaridade por coseno</vt:lpstr>
      <vt:lpstr>Atributos Quantitativos Similaridade por coseno</vt:lpstr>
      <vt:lpstr>Atributos Qualitativos Distância de Hamming</vt:lpstr>
      <vt:lpstr>Atributos Qualitativos Distância de Hamming</vt:lpstr>
      <vt:lpstr>Avaliação de resultados</vt:lpstr>
      <vt:lpstr>Avaliação de resultados Análise Quantitativa</vt:lpstr>
      <vt:lpstr>Avaliação de resultados Análise Quantitativa</vt:lpstr>
      <vt:lpstr>Avaliação de resultados Análise Qualitativa</vt:lpstr>
      <vt:lpstr>Exercício Segmentação de Clientes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Regressão, redes neurais rasas e profundas</dc:title>
  <dc:creator>Juvenal J Duarte</dc:creator>
  <cp:lastModifiedBy>JUVENAL JOSE DUARTE</cp:lastModifiedBy>
  <cp:revision>158</cp:revision>
  <dcterms:created xsi:type="dcterms:W3CDTF">2019-11-17T16:25:22Z</dcterms:created>
  <dcterms:modified xsi:type="dcterms:W3CDTF">2021-07-10T10:55:00Z</dcterms:modified>
</cp:coreProperties>
</file>